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4"/>
  </p:notesMasterIdLst>
  <p:sldIdLst>
    <p:sldId id="279" r:id="rId3"/>
    <p:sldId id="281" r:id="rId4"/>
    <p:sldId id="294" r:id="rId5"/>
    <p:sldId id="327" r:id="rId6"/>
    <p:sldId id="328" r:id="rId7"/>
    <p:sldId id="329" r:id="rId8"/>
    <p:sldId id="330" r:id="rId9"/>
    <p:sldId id="307" r:id="rId10"/>
    <p:sldId id="283" r:id="rId11"/>
    <p:sldId id="308" r:id="rId12"/>
    <p:sldId id="309" r:id="rId13"/>
    <p:sldId id="311" r:id="rId14"/>
    <p:sldId id="312" r:id="rId15"/>
    <p:sldId id="313" r:id="rId16"/>
    <p:sldId id="295" r:id="rId17"/>
    <p:sldId id="314" r:id="rId18"/>
    <p:sldId id="325" r:id="rId19"/>
    <p:sldId id="316" r:id="rId20"/>
    <p:sldId id="317" r:id="rId21"/>
    <p:sldId id="303" r:id="rId22"/>
    <p:sldId id="278" r:id="rId23"/>
  </p:sldIdLst>
  <p:sldSz cx="8999538" cy="5040313"/>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546A"/>
    <a:srgbClr val="567F7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4"/>
  </p:normalViewPr>
  <p:slideViewPr>
    <p:cSldViewPr snapToGrid="0">
      <p:cViewPr varScale="1">
        <p:scale>
          <a:sx n="141" d="100"/>
          <a:sy n="141" d="100"/>
        </p:scale>
        <p:origin x="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DECAA-91AE-4C91-BA76-20F19DC2CF3D}" type="datetimeFigureOut">
              <a:rPr lang="zh-CN" altLang="en-US" smtClean="0"/>
              <a:t>2021/1/28</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84621-47EE-4D7B-BB83-2E4433889B29}" type="slidenum">
              <a:rPr lang="zh-CN" altLang="en-US" smtClean="0"/>
              <a:t>‹#›</a:t>
            </a:fld>
            <a:endParaRPr lang="zh-CN" altLang="en-US"/>
          </a:p>
        </p:txBody>
      </p:sp>
    </p:spTree>
    <p:extLst>
      <p:ext uri="{BB962C8B-B14F-4D97-AF65-F5344CB8AC3E}">
        <p14:creationId xmlns:p14="http://schemas.microsoft.com/office/powerpoint/2010/main" val="4250826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84621-47EE-4D7B-BB83-2E4433889B29}" type="slidenum">
              <a:rPr lang="zh-CN" altLang="en-US" smtClean="0"/>
              <a:t>1</a:t>
            </a:fld>
            <a:endParaRPr lang="zh-CN" altLang="en-US"/>
          </a:p>
        </p:txBody>
      </p:sp>
    </p:spTree>
    <p:extLst>
      <p:ext uri="{BB962C8B-B14F-4D97-AF65-F5344CB8AC3E}">
        <p14:creationId xmlns:p14="http://schemas.microsoft.com/office/powerpoint/2010/main" val="92420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684621-47EE-4D7B-BB83-2E4433889B29}" type="slidenum">
              <a:rPr lang="zh-CN" altLang="en-US" smtClean="0"/>
              <a:t>10</a:t>
            </a:fld>
            <a:endParaRPr lang="zh-CN" altLang="en-US"/>
          </a:p>
        </p:txBody>
      </p:sp>
    </p:spTree>
    <p:extLst>
      <p:ext uri="{BB962C8B-B14F-4D97-AF65-F5344CB8AC3E}">
        <p14:creationId xmlns:p14="http://schemas.microsoft.com/office/powerpoint/2010/main" val="2714557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84621-47EE-4D7B-BB83-2E4433889B29}" type="slidenum">
              <a:rPr lang="zh-CN" altLang="en-US" smtClean="0"/>
              <a:t>11</a:t>
            </a:fld>
            <a:endParaRPr lang="zh-CN" altLang="en-US"/>
          </a:p>
        </p:txBody>
      </p:sp>
    </p:spTree>
    <p:extLst>
      <p:ext uri="{BB962C8B-B14F-4D97-AF65-F5344CB8AC3E}">
        <p14:creationId xmlns:p14="http://schemas.microsoft.com/office/powerpoint/2010/main" val="56432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684621-47EE-4D7B-BB83-2E4433889B29}" type="slidenum">
              <a:rPr lang="zh-CN" altLang="en-US" smtClean="0"/>
              <a:t>15</a:t>
            </a:fld>
            <a:endParaRPr lang="zh-CN" altLang="en-US"/>
          </a:p>
        </p:txBody>
      </p:sp>
    </p:spTree>
    <p:extLst>
      <p:ext uri="{BB962C8B-B14F-4D97-AF65-F5344CB8AC3E}">
        <p14:creationId xmlns:p14="http://schemas.microsoft.com/office/powerpoint/2010/main" val="109004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9100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684621-47EE-4D7B-BB83-2E4433889B29}" type="slidenum">
              <a:rPr lang="zh-CN" altLang="en-US" smtClean="0"/>
              <a:t>20</a:t>
            </a:fld>
            <a:endParaRPr lang="zh-CN" altLang="en-US"/>
          </a:p>
        </p:txBody>
      </p:sp>
    </p:spTree>
    <p:extLst>
      <p:ext uri="{BB962C8B-B14F-4D97-AF65-F5344CB8AC3E}">
        <p14:creationId xmlns:p14="http://schemas.microsoft.com/office/powerpoint/2010/main" val="3021957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E32FDA-0F67-4D0A-8ECA-15ED0B17FBB5}" type="slidenum">
              <a:rPr lang="zh-CN" altLang="en-US" smtClean="0"/>
              <a:t>21</a:t>
            </a:fld>
            <a:endParaRPr lang="zh-CN" altLang="en-US"/>
          </a:p>
        </p:txBody>
      </p:sp>
    </p:spTree>
    <p:extLst>
      <p:ext uri="{BB962C8B-B14F-4D97-AF65-F5344CB8AC3E}">
        <p14:creationId xmlns:p14="http://schemas.microsoft.com/office/powerpoint/2010/main" val="63847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84621-47EE-4D7B-BB83-2E4433889B29}" type="slidenum">
              <a:rPr lang="zh-CN" altLang="en-US" smtClean="0"/>
              <a:t>2</a:t>
            </a:fld>
            <a:endParaRPr lang="zh-CN" altLang="en-US"/>
          </a:p>
        </p:txBody>
      </p:sp>
    </p:spTree>
    <p:extLst>
      <p:ext uri="{BB962C8B-B14F-4D97-AF65-F5344CB8AC3E}">
        <p14:creationId xmlns:p14="http://schemas.microsoft.com/office/powerpoint/2010/main" val="52039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9822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94223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8111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679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193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1684621-47EE-4D7B-BB83-2E4433889B29}"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01702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684621-47EE-4D7B-BB83-2E4433889B29}" type="slidenum">
              <a:rPr lang="zh-CN" altLang="en-US" smtClean="0"/>
              <a:t>9</a:t>
            </a:fld>
            <a:endParaRPr lang="zh-CN" altLang="en-US"/>
          </a:p>
        </p:txBody>
      </p:sp>
    </p:spTree>
    <p:extLst>
      <p:ext uri="{BB962C8B-B14F-4D97-AF65-F5344CB8AC3E}">
        <p14:creationId xmlns:p14="http://schemas.microsoft.com/office/powerpoint/2010/main" val="245692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p:nvPr>
        </p:nvSpPr>
        <p:spPr>
          <a:xfrm>
            <a:off x="1124942" y="2647331"/>
            <a:ext cx="6749654" cy="1216909"/>
          </a:xfrm>
        </p:spPr>
        <p:txBody>
          <a:bodyPr/>
          <a:lstStyle>
            <a:lvl1pPr marL="0" indent="0" algn="ctr">
              <a:buNone/>
              <a:defRPr sz="1764"/>
            </a:lvl1pPr>
            <a:lvl2pPr marL="336042" indent="0" algn="ctr">
              <a:buNone/>
              <a:defRPr sz="1470"/>
            </a:lvl2pPr>
            <a:lvl3pPr marL="672084" indent="0" algn="ctr">
              <a:buNone/>
              <a:defRPr sz="1323"/>
            </a:lvl3pPr>
            <a:lvl4pPr marL="1008126" indent="0" algn="ctr">
              <a:buNone/>
              <a:defRPr sz="1176"/>
            </a:lvl4pPr>
            <a:lvl5pPr marL="1344168" indent="0" algn="ctr">
              <a:buNone/>
              <a:defRPr sz="1176"/>
            </a:lvl5pPr>
            <a:lvl6pPr marL="1680210" indent="0" algn="ctr">
              <a:buNone/>
              <a:defRPr sz="1176"/>
            </a:lvl6pPr>
            <a:lvl7pPr marL="2016252" indent="0" algn="ctr">
              <a:buNone/>
              <a:defRPr sz="1176"/>
            </a:lvl7pPr>
            <a:lvl8pPr marL="2352294" indent="0" algn="ctr">
              <a:buNone/>
              <a:defRPr sz="1176"/>
            </a:lvl8pPr>
            <a:lvl9pPr marL="2688336" indent="0" algn="ctr">
              <a:buNone/>
              <a:defRPr sz="1176"/>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77124137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59060336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18718" y="268350"/>
            <a:ext cx="5709082" cy="427143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73370555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57819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24942" y="2647331"/>
            <a:ext cx="6749654" cy="1216909"/>
          </a:xfrm>
        </p:spPr>
        <p:txBody>
          <a:bodyPr/>
          <a:lstStyle>
            <a:lvl1pPr marL="0" indent="0" algn="ctr">
              <a:buNone/>
              <a:defRPr sz="1765"/>
            </a:lvl1pPr>
            <a:lvl2pPr marL="335915" indent="0" algn="ctr">
              <a:buNone/>
              <a:defRPr sz="1470"/>
            </a:lvl2pPr>
            <a:lvl3pPr marL="671830" indent="0" algn="ctr">
              <a:buNone/>
              <a:defRPr sz="1325"/>
            </a:lvl3pPr>
            <a:lvl4pPr marL="1008380"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8590" indent="0" algn="ctr">
              <a:buNone/>
              <a:defRPr sz="1175"/>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86875852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92967329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14031" y="3373044"/>
            <a:ext cx="7762102" cy="1102568"/>
          </a:xfrm>
        </p:spPr>
        <p:txBody>
          <a:bodyPr/>
          <a:lstStyle>
            <a:lvl1pPr marL="0" indent="0">
              <a:buNone/>
              <a:defRPr sz="1765">
                <a:solidFill>
                  <a:schemeClr val="tx1">
                    <a:tint val="75000"/>
                  </a:schemeClr>
                </a:solidFill>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8380"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8590" indent="0">
              <a:buNone/>
              <a:defRPr sz="1175">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77260895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18718"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556016"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36440021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9890" y="268350"/>
            <a:ext cx="7762102" cy="974228"/>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19891" y="1235577"/>
            <a:ext cx="380722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编辑母版文本样式</a:t>
            </a:r>
          </a:p>
        </p:txBody>
      </p:sp>
      <p:sp>
        <p:nvSpPr>
          <p:cNvPr id="4" name="Content Placeholder 3"/>
          <p:cNvSpPr>
            <a:spLocks noGrp="1"/>
          </p:cNvSpPr>
          <p:nvPr>
            <p:ph sz="half" idx="2" hasCustomPrompt="1"/>
          </p:nvPr>
        </p:nvSpPr>
        <p:spPr>
          <a:xfrm>
            <a:off x="619891" y="1841114"/>
            <a:ext cx="380722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556016" y="1235577"/>
            <a:ext cx="382597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编辑母版文本样式</a:t>
            </a:r>
          </a:p>
        </p:txBody>
      </p:sp>
      <p:sp>
        <p:nvSpPr>
          <p:cNvPr id="6" name="Content Placeholder 5"/>
          <p:cNvSpPr>
            <a:spLocks noGrp="1"/>
          </p:cNvSpPr>
          <p:nvPr>
            <p:ph sz="quarter" idx="4" hasCustomPrompt="1"/>
          </p:nvPr>
        </p:nvSpPr>
        <p:spPr>
          <a:xfrm>
            <a:off x="4556016" y="1841114"/>
            <a:ext cx="382597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3360972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7489909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415026024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350756697"/>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25976" y="725712"/>
            <a:ext cx="4556016" cy="3581889"/>
          </a:xfrm>
        </p:spPr>
        <p:txBody>
          <a:bodyPr/>
          <a:lstStyle>
            <a:lvl1pPr>
              <a:defRPr sz="2350"/>
            </a:lvl1pPr>
            <a:lvl2pPr>
              <a:defRPr sz="2060"/>
            </a:lvl2pPr>
            <a:lvl3pPr>
              <a:defRPr sz="1765"/>
            </a:lvl3pPr>
            <a:lvl4pPr>
              <a:defRPr sz="1470"/>
            </a:lvl4pPr>
            <a:lvl5pPr>
              <a:defRPr sz="1470"/>
            </a:lvl5pPr>
            <a:lvl6pPr>
              <a:defRPr sz="1470"/>
            </a:lvl6pPr>
            <a:lvl7pPr>
              <a:defRPr sz="1470"/>
            </a:lvl7pPr>
            <a:lvl8pPr>
              <a:defRPr sz="1470"/>
            </a:lvl8pPr>
            <a:lvl9pPr>
              <a:defRPr sz="147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402596469"/>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5976" y="725712"/>
            <a:ext cx="4556016" cy="3581889"/>
          </a:xfrm>
        </p:spPr>
        <p:txBody>
          <a:bodyPr anchor="t"/>
          <a:lstStyle>
            <a:lvl1pPr marL="0" indent="0">
              <a:buNone/>
              <a:defRPr sz="2350"/>
            </a:lvl1pPr>
            <a:lvl2pPr marL="335915" indent="0">
              <a:buNone/>
              <a:defRPr sz="2060"/>
            </a:lvl2pPr>
            <a:lvl3pPr marL="671830" indent="0">
              <a:buNone/>
              <a:defRPr sz="1765"/>
            </a:lvl3pPr>
            <a:lvl4pPr marL="1008380" indent="0">
              <a:buNone/>
              <a:defRPr sz="1470"/>
            </a:lvl4pPr>
            <a:lvl5pPr marL="1344295" indent="0">
              <a:buNone/>
              <a:defRPr sz="1470"/>
            </a:lvl5pPr>
            <a:lvl6pPr marL="1680210" indent="0">
              <a:buNone/>
              <a:defRPr sz="1470"/>
            </a:lvl6pPr>
            <a:lvl7pPr marL="2016125" indent="0">
              <a:buNone/>
              <a:defRPr sz="1470"/>
            </a:lvl7pPr>
            <a:lvl8pPr marL="2352040" indent="0">
              <a:buNone/>
              <a:defRPr sz="1470"/>
            </a:lvl8pPr>
            <a:lvl9pPr marL="2688590" indent="0">
              <a:buNone/>
              <a:defRPr sz="147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081151638"/>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653752860"/>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18718" y="268350"/>
            <a:ext cx="5709082" cy="427143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133631955"/>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86234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p:nvPr>
        </p:nvSpPr>
        <p:spPr>
          <a:xfrm>
            <a:off x="614031" y="3373044"/>
            <a:ext cx="7762102" cy="1102568"/>
          </a:xfrm>
        </p:spPr>
        <p:txBody>
          <a:bodyPr/>
          <a:lstStyle>
            <a:lvl1pPr marL="0" indent="0">
              <a:buNone/>
              <a:defRPr sz="1764">
                <a:solidFill>
                  <a:schemeClr val="tx1">
                    <a:tint val="75000"/>
                  </a:schemeClr>
                </a:solidFill>
              </a:defRPr>
            </a:lvl1pPr>
            <a:lvl2pPr marL="336042" indent="0">
              <a:buNone/>
              <a:defRPr sz="1470">
                <a:solidFill>
                  <a:schemeClr val="tx1">
                    <a:tint val="75000"/>
                  </a:schemeClr>
                </a:solidFill>
              </a:defRPr>
            </a:lvl2pPr>
            <a:lvl3pPr marL="672084" indent="0">
              <a:buNone/>
              <a:defRPr sz="1323">
                <a:solidFill>
                  <a:schemeClr val="tx1">
                    <a:tint val="75000"/>
                  </a:schemeClr>
                </a:solidFill>
              </a:defRPr>
            </a:lvl3pPr>
            <a:lvl4pPr marL="1008126" indent="0">
              <a:buNone/>
              <a:defRPr sz="1176">
                <a:solidFill>
                  <a:schemeClr val="tx1">
                    <a:tint val="75000"/>
                  </a:schemeClr>
                </a:solidFill>
              </a:defRPr>
            </a:lvl4pPr>
            <a:lvl5pPr marL="1344168" indent="0">
              <a:buNone/>
              <a:defRPr sz="1176">
                <a:solidFill>
                  <a:schemeClr val="tx1">
                    <a:tint val="75000"/>
                  </a:schemeClr>
                </a:solidFill>
              </a:defRPr>
            </a:lvl5pPr>
            <a:lvl6pPr marL="1680210" indent="0">
              <a:buNone/>
              <a:defRPr sz="1176">
                <a:solidFill>
                  <a:schemeClr val="tx1">
                    <a:tint val="75000"/>
                  </a:schemeClr>
                </a:solidFill>
              </a:defRPr>
            </a:lvl6pPr>
            <a:lvl7pPr marL="2016252" indent="0">
              <a:buNone/>
              <a:defRPr sz="1176">
                <a:solidFill>
                  <a:schemeClr val="tx1">
                    <a:tint val="75000"/>
                  </a:schemeClr>
                </a:solidFill>
              </a:defRPr>
            </a:lvl7pPr>
            <a:lvl8pPr marL="2352294" indent="0">
              <a:buNone/>
              <a:defRPr sz="1176">
                <a:solidFill>
                  <a:schemeClr val="tx1">
                    <a:tint val="75000"/>
                  </a:schemeClr>
                </a:solidFill>
              </a:defRPr>
            </a:lvl8pPr>
            <a:lvl9pPr marL="2688336" indent="0">
              <a:buNone/>
              <a:defRPr sz="1176">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49281482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18718"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556016"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36212515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9890" y="268350"/>
            <a:ext cx="7762102" cy="97422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19891" y="1235577"/>
            <a:ext cx="380722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4" name="Content Placeholder 3"/>
          <p:cNvSpPr>
            <a:spLocks noGrp="1"/>
          </p:cNvSpPr>
          <p:nvPr>
            <p:ph sz="half" idx="2"/>
          </p:nvPr>
        </p:nvSpPr>
        <p:spPr>
          <a:xfrm>
            <a:off x="619891" y="1841114"/>
            <a:ext cx="380722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56016" y="1235577"/>
            <a:ext cx="382597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6" name="Content Placeholder 5"/>
          <p:cNvSpPr>
            <a:spLocks noGrp="1"/>
          </p:cNvSpPr>
          <p:nvPr>
            <p:ph sz="quarter" idx="4"/>
          </p:nvPr>
        </p:nvSpPr>
        <p:spPr>
          <a:xfrm>
            <a:off x="4556016" y="1841114"/>
            <a:ext cx="382597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41206372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991186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167393369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Content Placeholder 2"/>
          <p:cNvSpPr>
            <a:spLocks noGrp="1"/>
          </p:cNvSpPr>
          <p:nvPr>
            <p:ph idx="1"/>
          </p:nvPr>
        </p:nvSpPr>
        <p:spPr>
          <a:xfrm>
            <a:off x="3825976" y="725712"/>
            <a:ext cx="4556016" cy="3581889"/>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425063021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5976" y="725712"/>
            <a:ext cx="4556016" cy="3581889"/>
          </a:xfrm>
        </p:spPr>
        <p:txBody>
          <a:bodyPr anchor="t"/>
          <a:lstStyle>
            <a:lvl1pPr marL="0" indent="0">
              <a:buNone/>
              <a:defRPr sz="2352"/>
            </a:lvl1pPr>
            <a:lvl2pPr marL="336042" indent="0">
              <a:buNone/>
              <a:defRPr sz="2058"/>
            </a:lvl2pPr>
            <a:lvl3pPr marL="672084" indent="0">
              <a:buNone/>
              <a:defRPr sz="1764"/>
            </a:lvl3pPr>
            <a:lvl4pPr marL="1008126" indent="0">
              <a:buNone/>
              <a:defRPr sz="1470"/>
            </a:lvl4pPr>
            <a:lvl5pPr marL="1344168" indent="0">
              <a:buNone/>
              <a:defRPr sz="1470"/>
            </a:lvl5pPr>
            <a:lvl6pPr marL="1680210" indent="0">
              <a:buNone/>
              <a:defRPr sz="1470"/>
            </a:lvl6pPr>
            <a:lvl7pPr marL="2016252" indent="0">
              <a:buNone/>
              <a:defRPr sz="1470"/>
            </a:lvl7pPr>
            <a:lvl8pPr marL="2352294" indent="0">
              <a:buNone/>
              <a:defRPr sz="1470"/>
            </a:lvl8pPr>
            <a:lvl9pPr marL="2688336" indent="0">
              <a:buNone/>
              <a:defRPr sz="1470"/>
            </a:lvl9pPr>
          </a:lstStyle>
          <a:p>
            <a:r>
              <a:rPr lang="zh-CN" altLang="en-US"/>
              <a:t>单击图标添加图片</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FC4A87EF-9B21-4FFF-A1E6-65937E8AA253}" type="datetimeFigureOut">
              <a:rPr lang="zh-CN" altLang="en-US" smtClean="0"/>
              <a:t>2021/1/28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214225925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2">
                <a:solidFill>
                  <a:schemeClr val="tx1">
                    <a:tint val="75000"/>
                  </a:schemeClr>
                </a:solidFill>
              </a:defRPr>
            </a:lvl1p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2">
                <a:solidFill>
                  <a:schemeClr val="tx1">
                    <a:tint val="75000"/>
                  </a:schemeClr>
                </a:solidFill>
              </a:defRPr>
            </a:lvl1p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3584479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p:push dir="u"/>
  </p:transition>
  <p:txStyles>
    <p:titleStyle>
      <a:lvl1pPr algn="l" defTabSz="672084" rtl="0" eaLnBrk="1" latinLnBrk="0" hangingPunct="1">
        <a:lnSpc>
          <a:spcPct val="90000"/>
        </a:lnSpc>
        <a:spcBef>
          <a:spcPct val="0"/>
        </a:spcBef>
        <a:buNone/>
        <a:defRPr sz="3234" kern="1200">
          <a:solidFill>
            <a:schemeClr val="tx1"/>
          </a:solidFill>
          <a:latin typeface="+mj-lt"/>
          <a:ea typeface="+mj-ea"/>
          <a:cs typeface="+mj-cs"/>
        </a:defRPr>
      </a:lvl1pPr>
    </p:titleStyle>
    <p:bodyStyle>
      <a:lvl1pPr marL="168021" indent="-168021" algn="l" defTabSz="672084" rtl="0" eaLnBrk="1" latinLnBrk="0" hangingPunct="1">
        <a:lnSpc>
          <a:spcPct val="90000"/>
        </a:lnSpc>
        <a:spcBef>
          <a:spcPts val="735"/>
        </a:spcBef>
        <a:buFont typeface="Arial" panose="020B0604020202020204" pitchFamily="34" charset="0"/>
        <a:buChar char="•"/>
        <a:defRPr sz="2058" kern="1200">
          <a:solidFill>
            <a:schemeClr val="tx1"/>
          </a:solidFill>
          <a:latin typeface="+mn-lt"/>
          <a:ea typeface="+mn-ea"/>
          <a:cs typeface="+mn-cs"/>
        </a:defRPr>
      </a:lvl1pPr>
      <a:lvl2pPr marL="504063" indent="-168021" algn="l" defTabSz="672084" rtl="0" eaLnBrk="1" latinLnBrk="0" hangingPunct="1">
        <a:lnSpc>
          <a:spcPct val="90000"/>
        </a:lnSpc>
        <a:spcBef>
          <a:spcPts val="368"/>
        </a:spcBef>
        <a:buFont typeface="Arial" panose="020B0604020202020204" pitchFamily="34" charset="0"/>
        <a:buChar char="•"/>
        <a:defRPr sz="1764" kern="1200">
          <a:solidFill>
            <a:schemeClr val="tx1"/>
          </a:solidFill>
          <a:latin typeface="+mn-lt"/>
          <a:ea typeface="+mn-ea"/>
          <a:cs typeface="+mn-cs"/>
        </a:defRPr>
      </a:lvl2pPr>
      <a:lvl3pPr marL="840105" indent="-168021" algn="l" defTabSz="672084" rtl="0" eaLnBrk="1" latinLnBrk="0" hangingPunct="1">
        <a:lnSpc>
          <a:spcPct val="90000"/>
        </a:lnSpc>
        <a:spcBef>
          <a:spcPts val="368"/>
        </a:spcBef>
        <a:buFont typeface="Arial" panose="020B0604020202020204" pitchFamily="34" charset="0"/>
        <a:buChar char="•"/>
        <a:defRPr sz="1470" kern="1200">
          <a:solidFill>
            <a:schemeClr val="tx1"/>
          </a:solidFill>
          <a:latin typeface="+mn-lt"/>
          <a:ea typeface="+mn-ea"/>
          <a:cs typeface="+mn-cs"/>
        </a:defRPr>
      </a:lvl3pPr>
      <a:lvl4pPr marL="117614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4pPr>
      <a:lvl5pPr marL="1512189"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5pPr>
      <a:lvl6pPr marL="1848231"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6pPr>
      <a:lvl7pPr marL="2184273"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7pPr>
      <a:lvl8pPr marL="2520315"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8pPr>
      <a:lvl9pPr marL="285635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9pPr>
    </p:bodyStyle>
    <p:otherStyle>
      <a:defPPr>
        <a:defRPr lang="en-US"/>
      </a:defPPr>
      <a:lvl1pPr marL="0" algn="l" defTabSz="672084" rtl="0" eaLnBrk="1" latinLnBrk="0" hangingPunct="1">
        <a:defRPr sz="1323" kern="1200">
          <a:solidFill>
            <a:schemeClr val="tx1"/>
          </a:solidFill>
          <a:latin typeface="+mn-lt"/>
          <a:ea typeface="+mn-ea"/>
          <a:cs typeface="+mn-cs"/>
        </a:defRPr>
      </a:lvl1pPr>
      <a:lvl2pPr marL="336042" algn="l" defTabSz="672084" rtl="0" eaLnBrk="1" latinLnBrk="0" hangingPunct="1">
        <a:defRPr sz="1323" kern="1200">
          <a:solidFill>
            <a:schemeClr val="tx1"/>
          </a:solidFill>
          <a:latin typeface="+mn-lt"/>
          <a:ea typeface="+mn-ea"/>
          <a:cs typeface="+mn-cs"/>
        </a:defRPr>
      </a:lvl2pPr>
      <a:lvl3pPr marL="672084" algn="l" defTabSz="672084" rtl="0" eaLnBrk="1" latinLnBrk="0" hangingPunct="1">
        <a:defRPr sz="1323" kern="1200">
          <a:solidFill>
            <a:schemeClr val="tx1"/>
          </a:solidFill>
          <a:latin typeface="+mn-lt"/>
          <a:ea typeface="+mn-ea"/>
          <a:cs typeface="+mn-cs"/>
        </a:defRPr>
      </a:lvl3pPr>
      <a:lvl4pPr marL="1008126" algn="l" defTabSz="672084" rtl="0" eaLnBrk="1" latinLnBrk="0" hangingPunct="1">
        <a:defRPr sz="1323" kern="1200">
          <a:solidFill>
            <a:schemeClr val="tx1"/>
          </a:solidFill>
          <a:latin typeface="+mn-lt"/>
          <a:ea typeface="+mn-ea"/>
          <a:cs typeface="+mn-cs"/>
        </a:defRPr>
      </a:lvl4pPr>
      <a:lvl5pPr marL="1344168" algn="l" defTabSz="672084" rtl="0" eaLnBrk="1" latinLnBrk="0" hangingPunct="1">
        <a:defRPr sz="1323" kern="1200">
          <a:solidFill>
            <a:schemeClr val="tx1"/>
          </a:solidFill>
          <a:latin typeface="+mn-lt"/>
          <a:ea typeface="+mn-ea"/>
          <a:cs typeface="+mn-cs"/>
        </a:defRPr>
      </a:lvl5pPr>
      <a:lvl6pPr marL="1680210" algn="l" defTabSz="672084" rtl="0" eaLnBrk="1" latinLnBrk="0" hangingPunct="1">
        <a:defRPr sz="1323" kern="1200">
          <a:solidFill>
            <a:schemeClr val="tx1"/>
          </a:solidFill>
          <a:latin typeface="+mn-lt"/>
          <a:ea typeface="+mn-ea"/>
          <a:cs typeface="+mn-cs"/>
        </a:defRPr>
      </a:lvl6pPr>
      <a:lvl7pPr marL="2016252" algn="l" defTabSz="672084" rtl="0" eaLnBrk="1" latinLnBrk="0" hangingPunct="1">
        <a:defRPr sz="1323" kern="1200">
          <a:solidFill>
            <a:schemeClr val="tx1"/>
          </a:solidFill>
          <a:latin typeface="+mn-lt"/>
          <a:ea typeface="+mn-ea"/>
          <a:cs typeface="+mn-cs"/>
        </a:defRPr>
      </a:lvl7pPr>
      <a:lvl8pPr marL="2352294" algn="l" defTabSz="672084" rtl="0" eaLnBrk="1" latinLnBrk="0" hangingPunct="1">
        <a:defRPr sz="1323" kern="1200">
          <a:solidFill>
            <a:schemeClr val="tx1"/>
          </a:solidFill>
          <a:latin typeface="+mn-lt"/>
          <a:ea typeface="+mn-ea"/>
          <a:cs typeface="+mn-cs"/>
        </a:defRPr>
      </a:lvl8pPr>
      <a:lvl9pPr marL="2688336" algn="l" defTabSz="672084" rtl="0" eaLnBrk="1" latinLnBrk="0" hangingPunct="1">
        <a:defRPr sz="132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0">
                <a:solidFill>
                  <a:schemeClr val="tx1">
                    <a:tint val="75000"/>
                  </a:schemeClr>
                </a:solidFill>
              </a:defRPr>
            </a:lvl1pPr>
          </a:lstStyle>
          <a:p>
            <a:fld id="{FC4A87EF-9B21-4FFF-A1E6-65937E8AA253}" type="datetimeFigureOut">
              <a:rPr lang="zh-CN" altLang="en-US" smtClean="0"/>
              <a:t>2021/1/28</a:t>
            </a:fld>
            <a:endParaRPr lang="zh-CN" altLang="en-US"/>
          </a:p>
        </p:txBody>
      </p:sp>
      <p:sp>
        <p:nvSpPr>
          <p:cNvPr id="5" name="Footer Placeholder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0">
                <a:solidFill>
                  <a:schemeClr val="tx1">
                    <a:tint val="75000"/>
                  </a:schemeClr>
                </a:solidFill>
              </a:defRPr>
            </a:lvl1pPr>
          </a:lstStyle>
          <a:p>
            <a:fld id="{E70BAC56-8990-4576-8584-9845DC2AEFF9}" type="slidenum">
              <a:rPr lang="zh-CN" altLang="en-US" smtClean="0"/>
              <a:t>‹#›</a:t>
            </a:fld>
            <a:endParaRPr lang="zh-CN" altLang="en-US"/>
          </a:p>
        </p:txBody>
      </p:sp>
    </p:spTree>
    <p:extLst>
      <p:ext uri="{BB962C8B-B14F-4D97-AF65-F5344CB8AC3E}">
        <p14:creationId xmlns:p14="http://schemas.microsoft.com/office/powerpoint/2010/main" val="401830628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slow">
    <p:push dir="u"/>
  </p:transition>
  <p:txStyles>
    <p:titleStyle>
      <a:lvl1pPr algn="l" defTabSz="671830"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275" indent="-168275" algn="l" defTabSz="671830" rtl="0" eaLnBrk="1" latinLnBrk="0" hangingPunct="1">
        <a:lnSpc>
          <a:spcPct val="90000"/>
        </a:lnSpc>
        <a:spcBef>
          <a:spcPts val="735"/>
        </a:spcBef>
        <a:buFont typeface="Arial" panose="020B0604020202020204" pitchFamily="34" charset="0"/>
        <a:buChar char="•"/>
        <a:defRPr sz="2060" kern="1200">
          <a:solidFill>
            <a:schemeClr val="tx1"/>
          </a:solidFill>
          <a:latin typeface="+mn-lt"/>
          <a:ea typeface="+mn-ea"/>
          <a:cs typeface="+mn-cs"/>
        </a:defRPr>
      </a:lvl1pPr>
      <a:lvl2pPr marL="504190" indent="-168275" algn="l" defTabSz="671830" rtl="0" eaLnBrk="1" latinLnBrk="0" hangingPunct="1">
        <a:lnSpc>
          <a:spcPct val="90000"/>
        </a:lnSpc>
        <a:spcBef>
          <a:spcPts val="370"/>
        </a:spcBef>
        <a:buFont typeface="Arial" panose="020B0604020202020204" pitchFamily="34" charset="0"/>
        <a:buChar char="•"/>
        <a:defRPr sz="1765" kern="1200">
          <a:solidFill>
            <a:schemeClr val="tx1"/>
          </a:solidFill>
          <a:latin typeface="+mn-lt"/>
          <a:ea typeface="+mn-ea"/>
          <a:cs typeface="+mn-cs"/>
        </a:defRPr>
      </a:lvl2pPr>
      <a:lvl3pPr marL="840105" indent="-168275" algn="l" defTabSz="671830" rtl="0" eaLnBrk="1" latinLnBrk="0" hangingPunct="1">
        <a:lnSpc>
          <a:spcPct val="90000"/>
        </a:lnSpc>
        <a:spcBef>
          <a:spcPts val="370"/>
        </a:spcBef>
        <a:buFont typeface="Arial" panose="020B0604020202020204" pitchFamily="34" charset="0"/>
        <a:buChar char="•"/>
        <a:defRPr sz="1470" kern="1200">
          <a:solidFill>
            <a:schemeClr val="tx1"/>
          </a:solidFill>
          <a:latin typeface="+mn-lt"/>
          <a:ea typeface="+mn-ea"/>
          <a:cs typeface="+mn-cs"/>
        </a:defRPr>
      </a:lvl3pPr>
      <a:lvl4pPr marL="117602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4pPr>
      <a:lvl5pPr marL="151193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5pPr>
      <a:lvl6pPr marL="184848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6pPr>
      <a:lvl7pPr marL="218440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9pPr>
    </p:bodyStyle>
    <p:otherStyle>
      <a:defPPr>
        <a:defRPr lang="en-US"/>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8380"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8590" algn="l" defTabSz="671830" rtl="0" eaLnBrk="1" latinLnBrk="0" hangingPunct="1">
        <a:defRPr sz="13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0.tiff"/><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6">
            <a:extLst>
              <a:ext uri="{FF2B5EF4-FFF2-40B4-BE49-F238E27FC236}">
                <a16:creationId xmlns:a16="http://schemas.microsoft.com/office/drawing/2014/main" id="{2B98ED35-5B80-40DC-9F56-5E3A5AF23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999537" cy="5040313"/>
          </a:xfrm>
          <a:prstGeom prst="rect">
            <a:avLst/>
          </a:prstGeom>
        </p:spPr>
      </p:pic>
      <p:sp>
        <p:nvSpPr>
          <p:cNvPr id="3" name="Rectangle 20">
            <a:extLst>
              <a:ext uri="{FF2B5EF4-FFF2-40B4-BE49-F238E27FC236}">
                <a16:creationId xmlns:a16="http://schemas.microsoft.com/office/drawing/2014/main" id="{BC5E90E3-3219-4DFB-8F5C-6FF207C03B73}"/>
              </a:ext>
            </a:extLst>
          </p:cNvPr>
          <p:cNvSpPr/>
          <p:nvPr/>
        </p:nvSpPr>
        <p:spPr>
          <a:xfrm>
            <a:off x="17756" y="0"/>
            <a:ext cx="8958222" cy="5040313"/>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dirty="0">
              <a:latin typeface="Montserrat Light" charset="0"/>
            </a:endParaRPr>
          </a:p>
        </p:txBody>
      </p:sp>
      <p:sp>
        <p:nvSpPr>
          <p:cNvPr id="4" name="TextBox 9">
            <a:extLst>
              <a:ext uri="{FF2B5EF4-FFF2-40B4-BE49-F238E27FC236}">
                <a16:creationId xmlns:a16="http://schemas.microsoft.com/office/drawing/2014/main" id="{712634AF-4454-4382-86A7-1DB6DDB029AE}"/>
              </a:ext>
            </a:extLst>
          </p:cNvPr>
          <p:cNvSpPr txBox="1"/>
          <p:nvPr/>
        </p:nvSpPr>
        <p:spPr>
          <a:xfrm>
            <a:off x="0" y="1848560"/>
            <a:ext cx="8999538" cy="769441"/>
          </a:xfrm>
          <a:prstGeom prst="rect">
            <a:avLst/>
          </a:prstGeom>
          <a:noFill/>
        </p:spPr>
        <p:txBody>
          <a:bodyPr wrap="square" rtlCol="0">
            <a:spAutoFit/>
          </a:bodyPr>
          <a:lstStyle/>
          <a:p>
            <a:pPr algn="ctr"/>
            <a:r>
              <a:rPr lang="en-US" altLang="zh-CN" sz="4000" spc="551" dirty="0">
                <a:solidFill>
                  <a:schemeClr val="bg1"/>
                </a:solidFill>
                <a:latin typeface="Montserrat Light" charset="0"/>
                <a:ea typeface="Montserrat Light" charset="0"/>
                <a:cs typeface="Montserrat Light" charset="0"/>
              </a:rPr>
              <a:t> </a:t>
            </a:r>
            <a:r>
              <a:rPr lang="en-US" altLang="zh-CN" sz="4400" b="1" spc="551" dirty="0">
                <a:solidFill>
                  <a:schemeClr val="bg1"/>
                </a:solidFill>
                <a:latin typeface="Montserrat Light" charset="0"/>
                <a:ea typeface="Montserrat Light" charset="0"/>
                <a:cs typeface="Montserrat Light" charset="0"/>
              </a:rPr>
              <a:t>《</a:t>
            </a:r>
            <a:r>
              <a:rPr lang="zh-CN" altLang="en-US" sz="4400" b="1" spc="551" dirty="0">
                <a:solidFill>
                  <a:schemeClr val="bg1"/>
                </a:solidFill>
                <a:latin typeface="Montserrat Light" charset="0"/>
                <a:ea typeface="Montserrat Light" charset="0"/>
                <a:cs typeface="Montserrat Light" charset="0"/>
              </a:rPr>
              <a:t>数据科学基础</a:t>
            </a:r>
            <a:r>
              <a:rPr lang="en-US" altLang="zh-CN" sz="4400" b="1" spc="551" dirty="0">
                <a:solidFill>
                  <a:schemeClr val="bg1"/>
                </a:solidFill>
                <a:latin typeface="Montserrat Light" charset="0"/>
                <a:ea typeface="Montserrat Light" charset="0"/>
                <a:cs typeface="Montserrat Light" charset="0"/>
              </a:rPr>
              <a:t>》</a:t>
            </a:r>
            <a:r>
              <a:rPr lang="zh-CN" altLang="en-US" sz="4400" b="1" spc="551" dirty="0">
                <a:solidFill>
                  <a:schemeClr val="bg1"/>
                </a:solidFill>
                <a:latin typeface="Montserrat Light" charset="0"/>
                <a:ea typeface="Montserrat Light" charset="0"/>
                <a:cs typeface="Montserrat Light" charset="0"/>
              </a:rPr>
              <a:t>大作业</a:t>
            </a:r>
            <a:endParaRPr lang="en-US" altLang="zh-CN" sz="4000" b="1" spc="551" dirty="0">
              <a:solidFill>
                <a:schemeClr val="bg1"/>
              </a:solidFill>
              <a:latin typeface="Montserrat Light" charset="0"/>
              <a:ea typeface="Montserrat Light" charset="0"/>
              <a:cs typeface="Montserrat Light" charset="0"/>
            </a:endParaRPr>
          </a:p>
        </p:txBody>
      </p:sp>
      <p:grpSp>
        <p:nvGrpSpPr>
          <p:cNvPr id="5" name="Group 10">
            <a:extLst>
              <a:ext uri="{FF2B5EF4-FFF2-40B4-BE49-F238E27FC236}">
                <a16:creationId xmlns:a16="http://schemas.microsoft.com/office/drawing/2014/main" id="{58FEB881-44D1-4707-8061-678F8B9BAE96}"/>
              </a:ext>
            </a:extLst>
          </p:cNvPr>
          <p:cNvGrpSpPr/>
          <p:nvPr/>
        </p:nvGrpSpPr>
        <p:grpSpPr>
          <a:xfrm>
            <a:off x="2643662" y="3380431"/>
            <a:ext cx="3490271" cy="882658"/>
            <a:chOff x="5270108" y="10004876"/>
            <a:chExt cx="4353466" cy="2401942"/>
          </a:xfrm>
        </p:grpSpPr>
        <p:sp>
          <p:nvSpPr>
            <p:cNvPr id="6" name="Rectangle 11">
              <a:extLst>
                <a:ext uri="{FF2B5EF4-FFF2-40B4-BE49-F238E27FC236}">
                  <a16:creationId xmlns:a16="http://schemas.microsoft.com/office/drawing/2014/main" id="{F2EBC736-68A4-4031-99A4-75145BF84257}"/>
                </a:ext>
              </a:extLst>
            </p:cNvPr>
            <p:cNvSpPr/>
            <p:nvPr/>
          </p:nvSpPr>
          <p:spPr>
            <a:xfrm>
              <a:off x="5318382" y="10004876"/>
              <a:ext cx="4139759" cy="121209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
            </a:p>
          </p:txBody>
        </p:sp>
        <p:sp>
          <p:nvSpPr>
            <p:cNvPr id="7" name="TextBox 12">
              <a:extLst>
                <a:ext uri="{FF2B5EF4-FFF2-40B4-BE49-F238E27FC236}">
                  <a16:creationId xmlns:a16="http://schemas.microsoft.com/office/drawing/2014/main" id="{BD8294AE-770A-4FEB-8139-009B0081A205}"/>
                </a:ext>
              </a:extLst>
            </p:cNvPr>
            <p:cNvSpPr txBox="1"/>
            <p:nvPr/>
          </p:nvSpPr>
          <p:spPr>
            <a:xfrm>
              <a:off x="5270108" y="10145459"/>
              <a:ext cx="4353466" cy="2261359"/>
            </a:xfrm>
            <a:prstGeom prst="rect">
              <a:avLst/>
            </a:prstGeom>
            <a:noFill/>
          </p:spPr>
          <p:txBody>
            <a:bodyPr wrap="square" rtlCol="0">
              <a:spAutoFit/>
            </a:bodyPr>
            <a:lstStyle/>
            <a:p>
              <a:pPr algn="ctr"/>
              <a:r>
                <a:rPr lang="zh-CN" altLang="en-US" sz="1600" b="1" spc="551" dirty="0">
                  <a:solidFill>
                    <a:schemeClr val="bg1"/>
                  </a:solidFill>
                  <a:latin typeface="Montserrat Semi" charset="0"/>
                  <a:ea typeface="Montserrat Semi" charset="0"/>
                  <a:cs typeface="Montserrat Semi" charset="0"/>
                </a:rPr>
                <a:t>陶泽华、赵宇舟、林正顺</a:t>
              </a:r>
              <a:endParaRPr lang="en-US" sz="1600" b="1" spc="551" dirty="0">
                <a:solidFill>
                  <a:schemeClr val="bg1"/>
                </a:solidFill>
                <a:latin typeface="Montserrat Semi" charset="0"/>
                <a:ea typeface="Montserrat Semi" charset="0"/>
                <a:cs typeface="Montserrat Semi" charset="0"/>
              </a:endParaRPr>
            </a:p>
          </p:txBody>
        </p:sp>
      </p:grpSp>
      <p:sp>
        <p:nvSpPr>
          <p:cNvPr id="9" name="TextBox 15">
            <a:extLst>
              <a:ext uri="{FF2B5EF4-FFF2-40B4-BE49-F238E27FC236}">
                <a16:creationId xmlns:a16="http://schemas.microsoft.com/office/drawing/2014/main" id="{E933D2E9-BE86-4147-8E6A-FE8853D7FFD1}"/>
              </a:ext>
            </a:extLst>
          </p:cNvPr>
          <p:cNvSpPr txBox="1"/>
          <p:nvPr/>
        </p:nvSpPr>
        <p:spPr>
          <a:xfrm>
            <a:off x="2748349" y="2741034"/>
            <a:ext cx="3304303" cy="318549"/>
          </a:xfrm>
          <a:prstGeom prst="rect">
            <a:avLst/>
          </a:prstGeom>
          <a:noFill/>
        </p:spPr>
        <p:txBody>
          <a:bodyPr wrap="none" rtlCol="0">
            <a:spAutoFit/>
          </a:bodyPr>
          <a:lstStyle/>
          <a:p>
            <a:pPr algn="ctr"/>
            <a:r>
              <a:rPr lang="en-US" sz="1470" spc="551" dirty="0">
                <a:solidFill>
                  <a:schemeClr val="bg1"/>
                </a:solidFill>
                <a:latin typeface="Montserrat Light" charset="0"/>
                <a:ea typeface="Montserrat Light" charset="0"/>
                <a:cs typeface="Montserrat Light" charset="0"/>
              </a:rPr>
              <a:t> </a:t>
            </a:r>
            <a:r>
              <a:rPr lang="en-US" altLang="zh-CN" sz="1470" spc="551" dirty="0">
                <a:solidFill>
                  <a:schemeClr val="bg1"/>
                </a:solidFill>
                <a:latin typeface="Montserrat Light" charset="0"/>
                <a:ea typeface="Montserrat Light" charset="0"/>
                <a:cs typeface="Montserrat Light" charset="0"/>
              </a:rPr>
              <a:t>2020</a:t>
            </a:r>
            <a:r>
              <a:rPr lang="zh-CN" altLang="en-US" sz="1470" spc="551" dirty="0">
                <a:solidFill>
                  <a:schemeClr val="bg1"/>
                </a:solidFill>
                <a:latin typeface="Montserrat Light" charset="0"/>
                <a:ea typeface="Montserrat Light" charset="0"/>
                <a:cs typeface="Montserrat Light" charset="0"/>
              </a:rPr>
              <a:t>秋</a:t>
            </a:r>
            <a:r>
              <a:rPr lang="en-US" altLang="zh-CN" sz="1470" spc="551" dirty="0">
                <a:solidFill>
                  <a:schemeClr val="bg1"/>
                </a:solidFill>
                <a:latin typeface="Montserrat Light" charset="0"/>
                <a:ea typeface="Montserrat Light" charset="0"/>
                <a:cs typeface="Montserrat Light" charset="0"/>
              </a:rPr>
              <a:t>《</a:t>
            </a:r>
            <a:r>
              <a:rPr lang="zh-CN" altLang="en-US" sz="1470" spc="551" dirty="0">
                <a:solidFill>
                  <a:schemeClr val="bg1"/>
                </a:solidFill>
                <a:latin typeface="Montserrat Light" charset="0"/>
                <a:ea typeface="Montserrat Light" charset="0"/>
                <a:cs typeface="Montserrat Light" charset="0"/>
              </a:rPr>
              <a:t>数据科学基础</a:t>
            </a:r>
            <a:r>
              <a:rPr lang="en-US" altLang="zh-CN" sz="1470" spc="551" dirty="0">
                <a:solidFill>
                  <a:schemeClr val="bg1"/>
                </a:solidFill>
                <a:latin typeface="Montserrat Light" charset="0"/>
                <a:ea typeface="Montserrat Light" charset="0"/>
                <a:cs typeface="Montserrat Light" charset="0"/>
              </a:rPr>
              <a:t>》</a:t>
            </a:r>
            <a:endParaRPr lang="en-US" sz="1470" spc="551" dirty="0">
              <a:solidFill>
                <a:schemeClr val="bg1"/>
              </a:solidFill>
              <a:latin typeface="Montserrat Light" charset="0"/>
              <a:ea typeface="Montserrat Light" charset="0"/>
              <a:cs typeface="Montserrat Light" charset="0"/>
            </a:endParaRPr>
          </a:p>
        </p:txBody>
      </p:sp>
      <p:grpSp>
        <p:nvGrpSpPr>
          <p:cNvPr id="10" name="Group 27">
            <a:extLst>
              <a:ext uri="{FF2B5EF4-FFF2-40B4-BE49-F238E27FC236}">
                <a16:creationId xmlns:a16="http://schemas.microsoft.com/office/drawing/2014/main" id="{D7D21A89-E171-4B9B-B129-A192E381C33A}"/>
              </a:ext>
            </a:extLst>
          </p:cNvPr>
          <p:cNvGrpSpPr/>
          <p:nvPr/>
        </p:nvGrpSpPr>
        <p:grpSpPr>
          <a:xfrm>
            <a:off x="-2446161" y="-77503"/>
            <a:ext cx="12004477" cy="7283197"/>
            <a:chOff x="-5270032" y="776064"/>
            <a:chExt cx="28228835" cy="17126621"/>
          </a:xfrm>
        </p:grpSpPr>
        <p:grpSp>
          <p:nvGrpSpPr>
            <p:cNvPr id="11" name="Group 4">
              <a:extLst>
                <a:ext uri="{FF2B5EF4-FFF2-40B4-BE49-F238E27FC236}">
                  <a16:creationId xmlns:a16="http://schemas.microsoft.com/office/drawing/2014/main" id="{7E0F546F-C9AF-4ADB-8908-312770536714}"/>
                </a:ext>
              </a:extLst>
            </p:cNvPr>
            <p:cNvGrpSpPr/>
            <p:nvPr/>
          </p:nvGrpSpPr>
          <p:grpSpPr>
            <a:xfrm>
              <a:off x="11200357" y="6849776"/>
              <a:ext cx="11758446" cy="11052909"/>
              <a:chOff x="7957526" y="6774991"/>
              <a:chExt cx="14227720" cy="13374018"/>
            </a:xfrm>
          </p:grpSpPr>
          <p:cxnSp>
            <p:nvCxnSpPr>
              <p:cNvPr id="15" name="Straight Connector 17">
                <a:extLst>
                  <a:ext uri="{FF2B5EF4-FFF2-40B4-BE49-F238E27FC236}">
                    <a16:creationId xmlns:a16="http://schemas.microsoft.com/office/drawing/2014/main" id="{DDAFFD88-CCBA-4BF9-9DE6-2650B802A537}"/>
                  </a:ext>
                </a:extLst>
              </p:cNvPr>
              <p:cNvCxnSpPr/>
              <p:nvPr/>
            </p:nvCxnSpPr>
            <p:spPr>
              <a:xfrm flipV="1">
                <a:off x="11263247" y="6774991"/>
                <a:ext cx="10921999" cy="1092200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8">
                <a:extLst>
                  <a:ext uri="{FF2B5EF4-FFF2-40B4-BE49-F238E27FC236}">
                    <a16:creationId xmlns:a16="http://schemas.microsoft.com/office/drawing/2014/main" id="{F915817E-4F7C-40DB-A9C2-B220F238EAB3}"/>
                  </a:ext>
                </a:extLst>
              </p:cNvPr>
              <p:cNvCxnSpPr/>
              <p:nvPr/>
            </p:nvCxnSpPr>
            <p:spPr>
              <a:xfrm flipV="1">
                <a:off x="7957526" y="9227009"/>
                <a:ext cx="10922000" cy="1092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21">
              <a:extLst>
                <a:ext uri="{FF2B5EF4-FFF2-40B4-BE49-F238E27FC236}">
                  <a16:creationId xmlns:a16="http://schemas.microsoft.com/office/drawing/2014/main" id="{A14E9F1A-DCE4-43F3-9E13-61F425442E3B}"/>
                </a:ext>
              </a:extLst>
            </p:cNvPr>
            <p:cNvGrpSpPr/>
            <p:nvPr/>
          </p:nvGrpSpPr>
          <p:grpSpPr>
            <a:xfrm rot="16200000" flipH="1">
              <a:off x="-5404770" y="910802"/>
              <a:ext cx="11322376" cy="11052900"/>
              <a:chOff x="12544230" y="-1388628"/>
              <a:chExt cx="14227703" cy="13374010"/>
            </a:xfrm>
          </p:grpSpPr>
          <p:cxnSp>
            <p:nvCxnSpPr>
              <p:cNvPr id="13" name="Straight Connector 22">
                <a:extLst>
                  <a:ext uri="{FF2B5EF4-FFF2-40B4-BE49-F238E27FC236}">
                    <a16:creationId xmlns:a16="http://schemas.microsoft.com/office/drawing/2014/main" id="{8332F56B-0A6F-4CA0-9544-E6813DBA697D}"/>
                  </a:ext>
                </a:extLst>
              </p:cNvPr>
              <p:cNvCxnSpPr/>
              <p:nvPr/>
            </p:nvCxnSpPr>
            <p:spPr>
              <a:xfrm flipV="1">
                <a:off x="15849934" y="-1388628"/>
                <a:ext cx="10921999" cy="1092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23">
                <a:extLst>
                  <a:ext uri="{FF2B5EF4-FFF2-40B4-BE49-F238E27FC236}">
                    <a16:creationId xmlns:a16="http://schemas.microsoft.com/office/drawing/2014/main" id="{D4FD7392-4DD5-4A86-82D7-D475E6654FE1}"/>
                  </a:ext>
                </a:extLst>
              </p:cNvPr>
              <p:cNvCxnSpPr/>
              <p:nvPr/>
            </p:nvCxnSpPr>
            <p:spPr>
              <a:xfrm flipV="1">
                <a:off x="12544230" y="1063382"/>
                <a:ext cx="10922001" cy="1092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7" name="Rita Calypso - Paper Mache">
            <a:hlinkClick r:id="" action="ppaction://media"/>
            <a:extLst>
              <a:ext uri="{FF2B5EF4-FFF2-40B4-BE49-F238E27FC236}">
                <a16:creationId xmlns:a16="http://schemas.microsoft.com/office/drawing/2014/main" id="{E5E95C08-F12F-42DC-AA0A-CE59A21E9B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30202" y="-3588972"/>
            <a:ext cx="4479925" cy="4479925"/>
          </a:xfrm>
          <a:prstGeom prst="rect">
            <a:avLst/>
          </a:prstGeom>
        </p:spPr>
      </p:pic>
    </p:spTree>
    <p:extLst>
      <p:ext uri="{BB962C8B-B14F-4D97-AF65-F5344CB8AC3E}">
        <p14:creationId xmlns:p14="http://schemas.microsoft.com/office/powerpoint/2010/main" val="2567549873"/>
      </p:ext>
    </p:extLst>
  </p:cSld>
  <p:clrMapOvr>
    <a:masterClrMapping/>
  </p:clrMapOvr>
  <p:transition spd="slow" advTm="2847">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 repeatCount="indefinite" fill="hold" display="0">
                  <p:stCondLst>
                    <p:cond delay="indefinite"/>
                  </p:stCondLst>
                  <p:endCondLst>
                    <p:cond evt="onStopAudio" delay="0">
                      <p:tgtEl>
                        <p:sldTgt/>
                      </p:tgtEl>
                    </p:cond>
                  </p:endCondLst>
                </p:cTn>
                <p:tgtEl>
                  <p:spTgt spid="17"/>
                </p:tgtEl>
              </p:cMediaNode>
            </p:audio>
          </p:childTnLst>
        </p:cTn>
      </p:par>
    </p:tnLst>
    <p:bldLst>
      <p:bldP spid="3" grpId="0" animBg="1"/>
    </p:bldLst>
  </p:timing>
  <p:extLst>
    <p:ext uri="{E180D4A7-C9FB-4DFB-919C-405C955672EB}">
      <p14:showEvtLst xmlns:p14="http://schemas.microsoft.com/office/powerpoint/2010/main">
        <p14:playEvt time="72" objId="1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BD9EB8-1B85-BC44-B5A5-D559F014A5ED}"/>
              </a:ext>
            </a:extLst>
          </p:cNvPr>
          <p:cNvPicPr>
            <a:picLocks noChangeAspect="1"/>
          </p:cNvPicPr>
          <p:nvPr/>
        </p:nvPicPr>
        <p:blipFill>
          <a:blip r:embed="rId3"/>
          <a:stretch>
            <a:fillRect/>
          </a:stretch>
        </p:blipFill>
        <p:spPr>
          <a:xfrm>
            <a:off x="5860663" y="1260077"/>
            <a:ext cx="2520157" cy="2520157"/>
          </a:xfrm>
          <a:prstGeom prst="rect">
            <a:avLst/>
          </a:prstGeom>
        </p:spPr>
      </p:pic>
      <p:sp>
        <p:nvSpPr>
          <p:cNvPr id="6" name="Rectangle 56">
            <a:extLst>
              <a:ext uri="{FF2B5EF4-FFF2-40B4-BE49-F238E27FC236}">
                <a16:creationId xmlns:a16="http://schemas.microsoft.com/office/drawing/2014/main" id="{6630D74F-F2A3-2D4E-BFFE-28347755ABF9}"/>
              </a:ext>
            </a:extLst>
          </p:cNvPr>
          <p:cNvSpPr>
            <a:spLocks/>
          </p:cNvSpPr>
          <p:nvPr/>
        </p:nvSpPr>
        <p:spPr bwMode="auto">
          <a:xfrm>
            <a:off x="618718" y="298881"/>
            <a:ext cx="3932808"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r>
              <a:rPr lang="en-US" altLang="zh-CN" sz="4400" b="1" spc="184" dirty="0">
                <a:solidFill>
                  <a:schemeClr val="tx2"/>
                </a:solidFill>
                <a:latin typeface="Edwardian Script ITC" panose="030303020407070D0804" pitchFamily="66" charset="0"/>
                <a:ea typeface="Montserrat Semi" charset="0"/>
                <a:cs typeface="Montserrat Semi" charset="0"/>
                <a:sym typeface="Bebas Neue" charset="0"/>
              </a:rPr>
              <a:t>Data </a:t>
            </a:r>
            <a:r>
              <a:rPr lang="zh-CN" altLang="en-US" sz="4400" b="1" spc="184" dirty="0">
                <a:solidFill>
                  <a:schemeClr val="tx2"/>
                </a:solidFill>
                <a:latin typeface="Edwardian Script ITC" panose="030303020407070D0804" pitchFamily="66" charset="0"/>
                <a:ea typeface="Montserrat Semi" charset="0"/>
                <a:cs typeface="Montserrat Semi" charset="0"/>
                <a:sym typeface="Bebas Neue" charset="0"/>
              </a:rPr>
              <a:t> </a:t>
            </a:r>
            <a:r>
              <a:rPr lang="en-US" altLang="zh-CN" sz="4400" b="1" spc="184" dirty="0">
                <a:solidFill>
                  <a:schemeClr val="tx2"/>
                </a:solidFill>
                <a:latin typeface="Edwardian Script ITC" panose="030303020407070D0804" pitchFamily="66" charset="0"/>
                <a:ea typeface="Montserrat Semi" charset="0"/>
                <a:cs typeface="Montserrat Semi" charset="0"/>
                <a:sym typeface="Bebas Neue" charset="0"/>
              </a:rPr>
              <a:t>Preprocessing</a:t>
            </a:r>
            <a:r>
              <a:rPr lang="zh-CN" altLang="en-US" sz="4400" b="1" spc="184" dirty="0">
                <a:solidFill>
                  <a:srgbClr val="42546A"/>
                </a:solidFill>
                <a:latin typeface="Edwardian Script ITC" panose="030303020407070D0804" pitchFamily="66" charset="0"/>
                <a:ea typeface="Montserrat Semi" charset="0"/>
                <a:cs typeface="Montserrat Semi" charset="0"/>
                <a:sym typeface="Bebas Neue" charset="0"/>
              </a:rPr>
              <a:t> </a:t>
            </a:r>
            <a:endParaRPr lang="en" altLang="zh-CN" sz="4400" b="1" dirty="0">
              <a:latin typeface="Edwardian Script ITC" panose="030303020407070D0804" pitchFamily="66" charset="0"/>
            </a:endParaRPr>
          </a:p>
        </p:txBody>
      </p:sp>
      <p:sp>
        <p:nvSpPr>
          <p:cNvPr id="2" name="文本框 1">
            <a:extLst>
              <a:ext uri="{FF2B5EF4-FFF2-40B4-BE49-F238E27FC236}">
                <a16:creationId xmlns:a16="http://schemas.microsoft.com/office/drawing/2014/main" id="{8D2DED4A-9E78-EE40-9E5F-F8AF8073FF07}"/>
              </a:ext>
            </a:extLst>
          </p:cNvPr>
          <p:cNvSpPr txBox="1"/>
          <p:nvPr/>
        </p:nvSpPr>
        <p:spPr>
          <a:xfrm>
            <a:off x="618717" y="859352"/>
            <a:ext cx="5156829" cy="3754874"/>
          </a:xfrm>
          <a:prstGeom prst="rect">
            <a:avLst/>
          </a:prstGeom>
          <a:noFill/>
        </p:spPr>
        <p:txBody>
          <a:bodyPr wrap="square" rtlCol="0">
            <a:spAutoFit/>
          </a:bodyPr>
          <a:lstStyle/>
          <a:p>
            <a:r>
              <a:rPr kumimoji="1" lang="zh-CN" altLang="en-US" sz="1400" dirty="0">
                <a:latin typeface="FangSong" panose="02010609060101010101" pitchFamily="49" charset="-122"/>
                <a:ea typeface="FangSong" panose="02010609060101010101" pitchFamily="49" charset="-122"/>
              </a:rPr>
              <a:t>分词：</a:t>
            </a:r>
          </a:p>
          <a:p>
            <a:r>
              <a:rPr kumimoji="1" lang="en-US" altLang="zh-CN" sz="1400" dirty="0">
                <a:latin typeface="FangSong" panose="02010609060101010101" pitchFamily="49" charset="-122"/>
                <a:ea typeface="FangSong" panose="02010609060101010101" pitchFamily="49" charset="-122"/>
              </a:rPr>
              <a:t>	</a:t>
            </a:r>
            <a:r>
              <a:rPr kumimoji="1" lang="zh-CN" altLang="en-US" sz="1400" dirty="0">
                <a:latin typeface="FangSong" panose="02010609060101010101" pitchFamily="49" charset="-122"/>
                <a:ea typeface="FangSong" panose="02010609060101010101" pitchFamily="49" charset="-122"/>
              </a:rPr>
              <a:t>分词即将书面文本分割成有意义单位的过程，这里的有意义单位即“词”，中文与英文不同，英文天然地以单词为单位组成句子，每个单词之间有空格为分割，而中文则需要另外的处理。我们使用</a:t>
            </a:r>
            <a:r>
              <a:rPr kumimoji="1" lang="en" altLang="zh-CN" sz="1400" dirty="0">
                <a:latin typeface="FangSong" panose="02010609060101010101" pitchFamily="49" charset="-122"/>
                <a:ea typeface="FangSong" panose="02010609060101010101" pitchFamily="49" charset="-122"/>
              </a:rPr>
              <a:t>Snownlp</a:t>
            </a:r>
            <a:r>
              <a:rPr kumimoji="1" lang="zh-CN" altLang="en-US" sz="1400" dirty="0">
                <a:latin typeface="FangSong" panose="02010609060101010101" pitchFamily="49" charset="-122"/>
                <a:ea typeface="FangSong" panose="02010609060101010101" pitchFamily="49" charset="-122"/>
              </a:rPr>
              <a:t>库的中文分词功能。</a:t>
            </a:r>
            <a:endParaRPr kumimoji="1" lang="en-US" altLang="zh-CN" sz="1400" dirty="0">
              <a:latin typeface="FangSong" panose="02010609060101010101" pitchFamily="49" charset="-122"/>
              <a:ea typeface="FangSong" panose="02010609060101010101" pitchFamily="49" charset="-122"/>
            </a:endParaRPr>
          </a:p>
          <a:p>
            <a:endParaRPr kumimoji="1" lang="en-US" altLang="zh-CN" sz="1400" dirty="0">
              <a:latin typeface="FangSong" panose="02010609060101010101" pitchFamily="49" charset="-122"/>
              <a:ea typeface="FangSong" panose="02010609060101010101" pitchFamily="49" charset="-122"/>
            </a:endParaRPr>
          </a:p>
          <a:p>
            <a:r>
              <a:rPr kumimoji="1" lang="zh-CN" altLang="en-US" sz="1400" dirty="0">
                <a:latin typeface="FangSong" panose="02010609060101010101" pitchFamily="49" charset="-122"/>
                <a:ea typeface="FangSong" panose="02010609060101010101" pitchFamily="49" charset="-122"/>
              </a:rPr>
              <a:t>停用词处理：</a:t>
            </a:r>
          </a:p>
          <a:p>
            <a:r>
              <a:rPr kumimoji="1" lang="en-US" altLang="zh-CN" sz="1400" dirty="0">
                <a:latin typeface="FangSong" panose="02010609060101010101" pitchFamily="49" charset="-122"/>
                <a:ea typeface="FangSong" panose="02010609060101010101" pitchFamily="49" charset="-122"/>
              </a:rPr>
              <a:t>	</a:t>
            </a:r>
            <a:r>
              <a:rPr kumimoji="1" lang="zh-CN" altLang="en-US" sz="1400" dirty="0">
                <a:latin typeface="FangSong" panose="02010609060101010101" pitchFamily="49" charset="-122"/>
                <a:ea typeface="FangSong" panose="02010609060101010101" pitchFamily="49" charset="-122"/>
              </a:rPr>
              <a:t>在处理自然语言数据（或文本）之前或之后会自动过滤掉某些字或词，这些词很少单独表达文档相关程度的信息，因此，在训练模型前，可以将此类词语去除。常用的中文停用词表都大同小异，随意选择一份即可。</a:t>
            </a:r>
            <a:endParaRPr kumimoji="1" lang="en-US" altLang="zh-CN" sz="1400" dirty="0">
              <a:latin typeface="FangSong" panose="02010609060101010101" pitchFamily="49" charset="-122"/>
              <a:ea typeface="FangSong" panose="02010609060101010101" pitchFamily="49" charset="-122"/>
            </a:endParaRPr>
          </a:p>
          <a:p>
            <a:endParaRPr kumimoji="1" lang="en-US" altLang="zh-CN" sz="1400" dirty="0">
              <a:latin typeface="FangSong" panose="02010609060101010101" pitchFamily="49" charset="-122"/>
              <a:ea typeface="FangSong" panose="02010609060101010101" pitchFamily="49" charset="-122"/>
            </a:endParaRPr>
          </a:p>
          <a:p>
            <a:r>
              <a:rPr kumimoji="1" lang="zh-CN" altLang="en-US" sz="1400" dirty="0">
                <a:latin typeface="FangSong" panose="02010609060101010101" pitchFamily="49" charset="-122"/>
                <a:ea typeface="FangSong" panose="02010609060101010101" pitchFamily="49" charset="-122"/>
              </a:rPr>
              <a:t>标签：</a:t>
            </a:r>
          </a:p>
          <a:p>
            <a:r>
              <a:rPr kumimoji="1" lang="en-US" altLang="zh-CN" sz="1400" dirty="0">
                <a:latin typeface="FangSong" panose="02010609060101010101" pitchFamily="49" charset="-122"/>
                <a:ea typeface="FangSong" panose="02010609060101010101" pitchFamily="49" charset="-122"/>
              </a:rPr>
              <a:t>	</a:t>
            </a:r>
            <a:r>
              <a:rPr kumimoji="1" lang="zh-CN" altLang="en-US" sz="1400" dirty="0">
                <a:latin typeface="FangSong" panose="02010609060101010101" pitchFamily="49" charset="-122"/>
                <a:ea typeface="FangSong" panose="02010609060101010101" pitchFamily="49" charset="-122"/>
              </a:rPr>
              <a:t>情感分析是文本训练的一种，属于</a:t>
            </a:r>
            <a:r>
              <a:rPr kumimoji="1" lang="zh-CN" altLang="en-US" sz="1400" b="1" dirty="0">
                <a:latin typeface="FangSong" panose="02010609060101010101" pitchFamily="49" charset="-122"/>
                <a:ea typeface="FangSong" panose="02010609060101010101" pitchFamily="49" charset="-122"/>
              </a:rPr>
              <a:t>监督学习</a:t>
            </a:r>
            <a:r>
              <a:rPr kumimoji="1" lang="zh-CN" altLang="en-US" sz="1400" dirty="0">
                <a:latin typeface="FangSong" panose="02010609060101010101" pitchFamily="49" charset="-122"/>
                <a:ea typeface="FangSong" panose="02010609060101010101" pitchFamily="49" charset="-122"/>
              </a:rPr>
              <a:t>，所以需要整理样本，即人工为训练集打标签。根据大作业需求，我们确定了样本的标签为整数，这是为了方便量化样本。在大作业中，我们的心态分级是：积极（</a:t>
            </a:r>
            <a:r>
              <a:rPr kumimoji="1" lang="en-US" altLang="zh-CN" sz="1400" dirty="0">
                <a:latin typeface="FangSong" panose="02010609060101010101" pitchFamily="49" charset="-122"/>
                <a:ea typeface="FangSong" panose="02010609060101010101" pitchFamily="49" charset="-122"/>
              </a:rPr>
              <a:t>+1</a:t>
            </a:r>
            <a:r>
              <a:rPr kumimoji="1" lang="zh-CN" altLang="en-US" sz="1400" dirty="0">
                <a:latin typeface="FangSong" panose="02010609060101010101" pitchFamily="49" charset="-122"/>
                <a:ea typeface="FangSong" panose="02010609060101010101" pitchFamily="49" charset="-122"/>
              </a:rPr>
              <a:t>）、中立（</a:t>
            </a:r>
            <a:r>
              <a:rPr kumimoji="1" lang="en-US" altLang="zh-CN" sz="1400" dirty="0">
                <a:latin typeface="FangSong" panose="02010609060101010101" pitchFamily="49" charset="-122"/>
                <a:ea typeface="FangSong" panose="02010609060101010101" pitchFamily="49" charset="-122"/>
              </a:rPr>
              <a:t>0</a:t>
            </a:r>
            <a:r>
              <a:rPr kumimoji="1" lang="zh-CN" altLang="en-US" sz="1400" dirty="0">
                <a:latin typeface="FangSong" panose="02010609060101010101" pitchFamily="49" charset="-122"/>
                <a:ea typeface="FangSong" panose="02010609060101010101" pitchFamily="49" charset="-122"/>
              </a:rPr>
              <a:t>）、消极（</a:t>
            </a:r>
            <a:r>
              <a:rPr kumimoji="1" lang="en-US" altLang="zh-CN" sz="1400" dirty="0">
                <a:latin typeface="FangSong" panose="02010609060101010101" pitchFamily="49" charset="-122"/>
                <a:ea typeface="FangSong" panose="02010609060101010101" pitchFamily="49" charset="-122"/>
              </a:rPr>
              <a:t>-1</a:t>
            </a:r>
            <a:r>
              <a:rPr kumimoji="1" lang="zh-CN" altLang="en-US" sz="1400" dirty="0">
                <a:latin typeface="FangSong" panose="02010609060101010101" pitchFamily="49" charset="-122"/>
                <a:ea typeface="FangSong" panose="02010609060101010101" pitchFamily="49" charset="-122"/>
              </a:rPr>
              <a:t>）</a:t>
            </a:r>
          </a:p>
        </p:txBody>
      </p:sp>
      <p:sp>
        <p:nvSpPr>
          <p:cNvPr id="5" name="平行四边形 4">
            <a:extLst>
              <a:ext uri="{FF2B5EF4-FFF2-40B4-BE49-F238E27FC236}">
                <a16:creationId xmlns:a16="http://schemas.microsoft.com/office/drawing/2014/main" id="{7F02BA70-A2B4-A34C-879E-504CD9E6ACBF}"/>
              </a:ext>
            </a:extLst>
          </p:cNvPr>
          <p:cNvSpPr/>
          <p:nvPr/>
        </p:nvSpPr>
        <p:spPr>
          <a:xfrm>
            <a:off x="-605303" y="1933"/>
            <a:ext cx="1788455" cy="858103"/>
          </a:xfrm>
          <a:prstGeom prst="parallelogram">
            <a:avLst>
              <a:gd name="adj" fmla="val 1396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Tree>
    <p:extLst>
      <p:ext uri="{BB962C8B-B14F-4D97-AF65-F5344CB8AC3E}">
        <p14:creationId xmlns:p14="http://schemas.microsoft.com/office/powerpoint/2010/main" val="85185327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3116977-DB8B-489C-85A7-1682FEAEFFC4}"/>
              </a:ext>
            </a:extLst>
          </p:cNvPr>
          <p:cNvSpPr/>
          <p:nvPr/>
        </p:nvSpPr>
        <p:spPr>
          <a:xfrm>
            <a:off x="-11505" y="-54244"/>
            <a:ext cx="3642472" cy="5102305"/>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3" name="文本框 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extLst>
              <a:ext uri="{FF2B5EF4-FFF2-40B4-BE49-F238E27FC236}">
                <a16:creationId xmlns:a16="http://schemas.microsoft.com/office/drawing/2014/main" id="{2B78AC26-87D2-4B45-AF47-03ABE5BD6672}"/>
              </a:ext>
            </a:extLst>
          </p:cNvPr>
          <p:cNvSpPr txBox="1"/>
          <p:nvPr/>
        </p:nvSpPr>
        <p:spPr>
          <a:xfrm>
            <a:off x="-11505" y="230189"/>
            <a:ext cx="9011043" cy="533095"/>
          </a:xfrm>
          <a:prstGeom prst="rect">
            <a:avLst/>
          </a:prstGeom>
          <a:noFill/>
        </p:spPr>
        <p:txBody>
          <a:bodyPr wrap="square" rtlCol="0">
            <a:spAutoFit/>
          </a:bodyPr>
          <a:lstStyle/>
          <a:p>
            <a:pPr>
              <a:lnSpc>
                <a:spcPct val="110000"/>
              </a:lnSpc>
            </a:pPr>
            <a:r>
              <a:rPr lang="zh-CN" altLang="en-US" sz="2800" dirty="0">
                <a:solidFill>
                  <a:schemeClr val="bg1"/>
                </a:solidFill>
                <a:latin typeface="STZhongsong" panose="02010600040101010101" pitchFamily="2" charset="-122"/>
                <a:ea typeface="STZhongsong" panose="02010600040101010101" pitchFamily="2" charset="-122"/>
              </a:rPr>
              <a:t>    机器学习模型选择：</a:t>
            </a:r>
            <a:r>
              <a:rPr lang="zh-CN" altLang="en-US" sz="2800" dirty="0">
                <a:latin typeface="STZhongsong" panose="02010600040101010101" pitchFamily="2" charset="-122"/>
                <a:ea typeface="STZhongsong" panose="02010600040101010101" pitchFamily="2" charset="-122"/>
              </a:rPr>
              <a:t>支持向量机</a:t>
            </a:r>
            <a:r>
              <a:rPr lang="en-US" altLang="zh-CN" sz="2800" dirty="0">
                <a:latin typeface="STZhongsong" panose="02010600040101010101" pitchFamily="2" charset="-122"/>
                <a:ea typeface="STZhongsong" panose="02010600040101010101" pitchFamily="2" charset="-122"/>
              </a:rPr>
              <a:t>or</a:t>
            </a:r>
            <a:r>
              <a:rPr lang="zh-CN" altLang="en-US" sz="2800" dirty="0">
                <a:latin typeface="STZhongsong" panose="02010600040101010101" pitchFamily="2" charset="-122"/>
                <a:ea typeface="STZhongsong" panose="02010600040101010101" pitchFamily="2" charset="-122"/>
              </a:rPr>
              <a:t>朴素贝叶斯</a:t>
            </a:r>
          </a:p>
        </p:txBody>
      </p:sp>
      <p:sp>
        <p:nvSpPr>
          <p:cNvPr id="4" name="矩形 3">
            <a:extLst>
              <a:ext uri="{FF2B5EF4-FFF2-40B4-BE49-F238E27FC236}">
                <a16:creationId xmlns:a16="http://schemas.microsoft.com/office/drawing/2014/main" id="{EB99FAD7-44D7-4291-AF4F-5E2E384E7AFF}"/>
              </a:ext>
            </a:extLst>
          </p:cNvPr>
          <p:cNvSpPr/>
          <p:nvPr/>
        </p:nvSpPr>
        <p:spPr>
          <a:xfrm>
            <a:off x="346230" y="1069654"/>
            <a:ext cx="3062796" cy="3431260"/>
          </a:xfrm>
          <a:prstGeom prst="rect">
            <a:avLst/>
          </a:prstGeom>
        </p:spPr>
        <p:txBody>
          <a:bodyPr wrap="square">
            <a:spAutoFit/>
          </a:bodyPr>
          <a:lstStyle/>
          <a:p>
            <a:pPr>
              <a:lnSpc>
                <a:spcPct val="120000"/>
              </a:lnSpc>
            </a:pP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	</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我们将本次大作业的情感预测视为一个二分问题，因此最适用的两个机器学习算法便是支持向量机（</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SVM</a:t>
            </a:r>
            <a:r>
              <a:rPr lang="zh-CN" altLang="e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以及朴素贝叶斯（</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Naive Bayes</a:t>
            </a:r>
            <a:r>
              <a:rPr lang="zh-CN" altLang="e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endPar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endParaRPr>
          </a:p>
          <a:p>
            <a:pPr>
              <a:lnSpc>
                <a:spcPct val="120000"/>
              </a:lnSpc>
            </a:pP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	</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而在</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sklearn</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和</a:t>
            </a:r>
            <a:r>
              <a:rPr lang="en" altLang="zh-CN" sz="1400" dirty="0" err="1">
                <a:solidFill>
                  <a:schemeClr val="bg1"/>
                </a:solidFill>
                <a:latin typeface="STZhongsong" panose="02010600040101010101" pitchFamily="2" charset="-122"/>
                <a:ea typeface="STZhongsong" panose="02010600040101010101" pitchFamily="2" charset="-122"/>
                <a:cs typeface="Open Sans" panose="020B0606030504020204" pitchFamily="34" charset="0"/>
              </a:rPr>
              <a:t>nltk</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库中，均有支持向量机和朴素贝叶斯模型的接口，为找到最佳的机器学习算法，我们在实验过程中同时实验了两种不同的模型，并最终选择了朴素贝叶斯。</a:t>
            </a:r>
            <a:endPar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endParaRPr>
          </a:p>
          <a:p>
            <a:pPr>
              <a:lnSpc>
                <a:spcPct val="120000"/>
              </a:lnSpc>
            </a:pP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	</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主要的参考资料有：</a:t>
            </a: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机器学习</a:t>
            </a:r>
            <a:r>
              <a:rPr lang="en-US"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周志华著，各类</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blog</a:t>
            </a:r>
            <a:r>
              <a:rPr lang="zh-CN" altLang="e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知乎、</a:t>
            </a:r>
            <a:r>
              <a:rPr lang="en" altLang="zh-CN"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CSDN</a:t>
            </a:r>
            <a:r>
              <a:rPr lang="zh-CN" altLang="en-US" sz="1400" dirty="0">
                <a:solidFill>
                  <a:schemeClr val="bg1"/>
                </a:solidFill>
                <a:latin typeface="STZhongsong" panose="02010600040101010101" pitchFamily="2" charset="-122"/>
                <a:ea typeface="STZhongsong" panose="02010600040101010101" pitchFamily="2" charset="-122"/>
                <a:cs typeface="Open Sans" panose="020B0606030504020204" pitchFamily="34" charset="0"/>
              </a:rPr>
              <a:t>等。</a:t>
            </a:r>
          </a:p>
        </p:txBody>
      </p:sp>
      <p:grpSp>
        <p:nvGrpSpPr>
          <p:cNvPr id="8" name="组合 7">
            <a:extLst>
              <a:ext uri="{FF2B5EF4-FFF2-40B4-BE49-F238E27FC236}">
                <a16:creationId xmlns:a16="http://schemas.microsoft.com/office/drawing/2014/main" id="{A7BEFFE4-3EBC-406C-B217-D686277ECEB6}"/>
              </a:ext>
            </a:extLst>
          </p:cNvPr>
          <p:cNvGrpSpPr/>
          <p:nvPr/>
        </p:nvGrpSpPr>
        <p:grpSpPr>
          <a:xfrm>
            <a:off x="3753173" y="1060775"/>
            <a:ext cx="5151789" cy="2242726"/>
            <a:chOff x="1331170" y="4601901"/>
            <a:chExt cx="4553620" cy="1003133"/>
          </a:xfrm>
        </p:grpSpPr>
        <p:sp>
          <p:nvSpPr>
            <p:cNvPr id="9" name="文本框 8">
              <a:extLst>
                <a:ext uri="{FF2B5EF4-FFF2-40B4-BE49-F238E27FC236}">
                  <a16:creationId xmlns:a16="http://schemas.microsoft.com/office/drawing/2014/main" id="{F1216DA1-D33A-4E4A-BF79-1BCA2427EF89}"/>
                </a:ext>
              </a:extLst>
            </p:cNvPr>
            <p:cNvSpPr txBox="1"/>
            <p:nvPr/>
          </p:nvSpPr>
          <p:spPr>
            <a:xfrm>
              <a:off x="1331170" y="4601901"/>
              <a:ext cx="2541980" cy="123897"/>
            </a:xfrm>
            <a:prstGeom prst="rect">
              <a:avLst/>
            </a:prstGeom>
            <a:noFill/>
          </p:spPr>
          <p:txBody>
            <a:bodyPr wrap="square" rtlCol="0">
              <a:spAutoFit/>
            </a:bodyPr>
            <a:lstStyle/>
            <a:p>
              <a:r>
                <a:rPr lang="zh-CN" altLang="en-US" sz="1200" b="1" dirty="0">
                  <a:latin typeface="FangSong" panose="02010609060101010101" pitchFamily="49" charset="-122"/>
                  <a:ea typeface="FangSong" panose="02010609060101010101" pitchFamily="49" charset="-122"/>
                  <a:cs typeface="Open Sans" panose="020B0606030504020204" pitchFamily="34" charset="0"/>
                </a:rPr>
                <a:t>支持向量机：</a:t>
              </a:r>
              <a:r>
                <a:rPr lang="en-US" altLang="zh-CN" sz="1200" b="1" dirty="0">
                  <a:latin typeface="FangSong" panose="02010609060101010101" pitchFamily="49" charset="-122"/>
                  <a:ea typeface="FangSong" panose="02010609060101010101" pitchFamily="49" charset="-122"/>
                  <a:cs typeface="Open Sans" panose="020B0606030504020204" pitchFamily="34" charset="0"/>
                </a:rPr>
                <a:t> </a:t>
              </a:r>
              <a:endParaRPr lang="zh-CN" altLang="en-US" sz="1200" b="1" dirty="0">
                <a:latin typeface="FangSong" panose="02010609060101010101" pitchFamily="49" charset="-122"/>
                <a:ea typeface="FangSong" panose="02010609060101010101" pitchFamily="49" charset="-122"/>
                <a:cs typeface="Open Sans" panose="020B0606030504020204" pitchFamily="34" charset="0"/>
              </a:endParaRPr>
            </a:p>
          </p:txBody>
        </p:sp>
        <p:sp>
          <p:nvSpPr>
            <p:cNvPr id="10" name="矩形 9">
              <a:extLst>
                <a:ext uri="{FF2B5EF4-FFF2-40B4-BE49-F238E27FC236}">
                  <a16:creationId xmlns:a16="http://schemas.microsoft.com/office/drawing/2014/main" id="{002CD131-AE6E-4D8E-8037-F3498F3684D5}"/>
                </a:ext>
              </a:extLst>
            </p:cNvPr>
            <p:cNvSpPr/>
            <p:nvPr/>
          </p:nvSpPr>
          <p:spPr>
            <a:xfrm>
              <a:off x="1369191" y="4727804"/>
              <a:ext cx="4515599" cy="877230"/>
            </a:xfrm>
            <a:prstGeom prst="rect">
              <a:avLst/>
            </a:prstGeom>
          </p:spPr>
          <p:txBody>
            <a:bodyPr wrap="square">
              <a:spAutoFit/>
            </a:bodyPr>
            <a:lstStyle/>
            <a:p>
              <a:r>
                <a:rPr lang="zh-CN" altLang="en-US" sz="1100" dirty="0">
                  <a:latin typeface="FangSong" panose="02010609060101010101" pitchFamily="49" charset="-122"/>
                  <a:ea typeface="FangSong" panose="02010609060101010101" pitchFamily="49" charset="-122"/>
                </a:rPr>
                <a:t>优点</a:t>
              </a:r>
            </a:p>
            <a:p>
              <a:r>
                <a:rPr lang="en" altLang="zh-CN" sz="1100" dirty="0">
                  <a:latin typeface="FangSong" panose="02010609060101010101" pitchFamily="49" charset="-122"/>
                  <a:ea typeface="FangSong" panose="02010609060101010101" pitchFamily="49" charset="-122"/>
                </a:rPr>
                <a:t>SVM</a:t>
              </a:r>
              <a:r>
                <a:rPr lang="zh-CN" altLang="en-US" sz="1100" dirty="0">
                  <a:latin typeface="FangSong" panose="02010609060101010101" pitchFamily="49" charset="-122"/>
                  <a:ea typeface="FangSong" panose="02010609060101010101" pitchFamily="49" charset="-122"/>
                </a:rPr>
                <a:t>在小样本训练集上能够得到比其它算法好很多的结果。</a:t>
              </a:r>
            </a:p>
            <a:p>
              <a:r>
                <a:rPr lang="zh-CN" altLang="en-US" sz="1100" dirty="0">
                  <a:latin typeface="FangSong" panose="02010609060101010101" pitchFamily="49" charset="-122"/>
                  <a:ea typeface="FangSong" panose="02010609060101010101" pitchFamily="49" charset="-122"/>
                </a:rPr>
                <a:t>算法原理简单</a:t>
              </a:r>
            </a:p>
            <a:p>
              <a:r>
                <a:rPr lang="zh-CN" altLang="en-US" sz="1100" dirty="0">
                  <a:latin typeface="FangSong" panose="02010609060101010101" pitchFamily="49" charset="-122"/>
                  <a:ea typeface="FangSong" panose="02010609060101010101" pitchFamily="49" charset="-122"/>
                </a:rPr>
                <a:t>缺点</a:t>
              </a:r>
            </a:p>
            <a:p>
              <a:r>
                <a:rPr lang="en" altLang="zh-CN" sz="1100" dirty="0">
                  <a:latin typeface="FangSong" panose="02010609060101010101" pitchFamily="49" charset="-122"/>
                  <a:ea typeface="FangSong" panose="02010609060101010101" pitchFamily="49" charset="-122"/>
                </a:rPr>
                <a:t>SVM</a:t>
              </a:r>
              <a:r>
                <a:rPr lang="zh-CN" altLang="en-US" sz="1100" dirty="0">
                  <a:latin typeface="FangSong" panose="02010609060101010101" pitchFamily="49" charset="-122"/>
                  <a:ea typeface="FangSong" panose="02010609060101010101" pitchFamily="49" charset="-122"/>
                </a:rPr>
                <a:t>在大样本训练集上的表现不尽人意。</a:t>
              </a:r>
            </a:p>
            <a:p>
              <a:r>
                <a:rPr lang="zh-CN" altLang="en-US" sz="1100" dirty="0">
                  <a:latin typeface="FangSong" panose="02010609060101010101" pitchFamily="49" charset="-122"/>
                  <a:ea typeface="FangSong" panose="02010609060101010101" pitchFamily="49" charset="-122"/>
                </a:rPr>
                <a:t>如果数据量很大，</a:t>
              </a:r>
              <a:r>
                <a:rPr lang="en" altLang="zh-CN" sz="1100" dirty="0">
                  <a:latin typeface="FangSong" panose="02010609060101010101" pitchFamily="49" charset="-122"/>
                  <a:ea typeface="FangSong" panose="02010609060101010101" pitchFamily="49" charset="-122"/>
                </a:rPr>
                <a:t>SVM</a:t>
              </a:r>
              <a:r>
                <a:rPr lang="zh-CN" altLang="en-US" sz="1100" dirty="0">
                  <a:latin typeface="FangSong" panose="02010609060101010101" pitchFamily="49" charset="-122"/>
                  <a:ea typeface="FangSong" panose="02010609060101010101" pitchFamily="49" charset="-122"/>
                </a:rPr>
                <a:t>的训练时间就会比较长。</a:t>
              </a:r>
            </a:p>
            <a:p>
              <a:r>
                <a:rPr lang="zh-CN" altLang="en-US" sz="1100" dirty="0">
                  <a:latin typeface="FangSong" panose="02010609060101010101" pitchFamily="49" charset="-122"/>
                  <a:ea typeface="FangSong" panose="02010609060101010101" pitchFamily="49" charset="-122"/>
                </a:rPr>
                <a:t>应用在二元分类表现最好，其他预测问题表现不是太好</a:t>
              </a:r>
            </a:p>
            <a:p>
              <a:endParaRPr lang="zh-CN" altLang="zh-CN" sz="1100" dirty="0">
                <a:latin typeface="FangSong" panose="02010609060101010101" pitchFamily="49" charset="-122"/>
                <a:ea typeface="FangSong" panose="02010609060101010101" pitchFamily="49" charset="-122"/>
              </a:endParaRPr>
            </a:p>
            <a:p>
              <a:pPr>
                <a:lnSpc>
                  <a:spcPct val="120000"/>
                </a:lnSpc>
              </a:pPr>
              <a:endParaRPr lang="zh-CN" altLang="en-US" sz="1100" dirty="0">
                <a:solidFill>
                  <a:schemeClr val="tx1">
                    <a:lumMod val="75000"/>
                    <a:lumOff val="25000"/>
                  </a:schemeClr>
                </a:solidFill>
                <a:latin typeface="FangSong" panose="02010609060101010101" pitchFamily="49" charset="-122"/>
                <a:ea typeface="FangSong" panose="02010609060101010101" pitchFamily="49" charset="-122"/>
                <a:cs typeface="Open Sans" panose="020B0606030504020204" pitchFamily="34" charset="0"/>
              </a:endParaRPr>
            </a:p>
          </p:txBody>
        </p:sp>
      </p:grpSp>
      <p:grpSp>
        <p:nvGrpSpPr>
          <p:cNvPr id="14" name="组合 13">
            <a:extLst>
              <a:ext uri="{FF2B5EF4-FFF2-40B4-BE49-F238E27FC236}">
                <a16:creationId xmlns:a16="http://schemas.microsoft.com/office/drawing/2014/main" id="{1C9BFB8C-39C0-DE48-8AAA-82E9F61C19F1}"/>
              </a:ext>
            </a:extLst>
          </p:cNvPr>
          <p:cNvGrpSpPr/>
          <p:nvPr/>
        </p:nvGrpSpPr>
        <p:grpSpPr>
          <a:xfrm>
            <a:off x="3742987" y="2953203"/>
            <a:ext cx="5161975" cy="2108957"/>
            <a:chOff x="1331170" y="4601901"/>
            <a:chExt cx="4529461" cy="943300"/>
          </a:xfrm>
        </p:grpSpPr>
        <p:sp>
          <p:nvSpPr>
            <p:cNvPr id="15" name="文本框 14">
              <a:extLst>
                <a:ext uri="{FF2B5EF4-FFF2-40B4-BE49-F238E27FC236}">
                  <a16:creationId xmlns:a16="http://schemas.microsoft.com/office/drawing/2014/main" id="{B2147F24-E028-7B45-9AE1-F990DBAC9DAA}"/>
                </a:ext>
              </a:extLst>
            </p:cNvPr>
            <p:cNvSpPr txBox="1"/>
            <p:nvPr/>
          </p:nvSpPr>
          <p:spPr>
            <a:xfrm>
              <a:off x="1331170" y="4601901"/>
              <a:ext cx="2541980" cy="123897"/>
            </a:xfrm>
            <a:prstGeom prst="rect">
              <a:avLst/>
            </a:prstGeom>
            <a:noFill/>
          </p:spPr>
          <p:txBody>
            <a:bodyPr wrap="square" rtlCol="0">
              <a:spAutoFit/>
            </a:bodyPr>
            <a:lstStyle/>
            <a:p>
              <a:r>
                <a:rPr lang="zh-CN" altLang="en-US" sz="1200" b="1" dirty="0">
                  <a:latin typeface="FangSong" panose="02010609060101010101" pitchFamily="49" charset="-122"/>
                  <a:ea typeface="FangSong" panose="02010609060101010101" pitchFamily="49" charset="-122"/>
                  <a:cs typeface="Open Sans" panose="020B0606030504020204" pitchFamily="34" charset="0"/>
                </a:rPr>
                <a:t>朴素贝叶斯：</a:t>
              </a:r>
              <a:r>
                <a:rPr lang="en-US" altLang="zh-CN" sz="1200" b="1" dirty="0">
                  <a:latin typeface="FangSong" panose="02010609060101010101" pitchFamily="49" charset="-122"/>
                  <a:ea typeface="FangSong" panose="02010609060101010101" pitchFamily="49" charset="-122"/>
                  <a:cs typeface="Open Sans" panose="020B0606030504020204" pitchFamily="34" charset="0"/>
                </a:rPr>
                <a:t> </a:t>
              </a:r>
              <a:endParaRPr lang="zh-CN" altLang="en-US" sz="1200" b="1" dirty="0">
                <a:latin typeface="FangSong" panose="02010609060101010101" pitchFamily="49" charset="-122"/>
                <a:ea typeface="FangSong" panose="02010609060101010101" pitchFamily="49" charset="-122"/>
                <a:cs typeface="Open Sans" panose="020B0606030504020204" pitchFamily="34" charset="0"/>
              </a:endParaRPr>
            </a:p>
          </p:txBody>
        </p:sp>
        <p:sp>
          <p:nvSpPr>
            <p:cNvPr id="16" name="矩形 15">
              <a:extLst>
                <a:ext uri="{FF2B5EF4-FFF2-40B4-BE49-F238E27FC236}">
                  <a16:creationId xmlns:a16="http://schemas.microsoft.com/office/drawing/2014/main" id="{5C2CF49A-4CDD-604C-9E56-7BAD8FE0E254}"/>
                </a:ext>
              </a:extLst>
            </p:cNvPr>
            <p:cNvSpPr/>
            <p:nvPr/>
          </p:nvSpPr>
          <p:spPr>
            <a:xfrm>
              <a:off x="1345032" y="4743686"/>
              <a:ext cx="4515599" cy="801515"/>
            </a:xfrm>
            <a:prstGeom prst="rect">
              <a:avLst/>
            </a:prstGeom>
          </p:spPr>
          <p:txBody>
            <a:bodyPr wrap="square">
              <a:spAutoFit/>
            </a:bodyPr>
            <a:lstStyle/>
            <a:p>
              <a:r>
                <a:rPr lang="zh-CN" altLang="en-US" sz="1100" dirty="0">
                  <a:latin typeface="FangSong" panose="02010609060101010101" pitchFamily="49" charset="-122"/>
                  <a:ea typeface="FangSong" panose="02010609060101010101" pitchFamily="49" charset="-122"/>
                </a:rPr>
                <a:t>优点：</a:t>
              </a:r>
            </a:p>
            <a:p>
              <a:r>
                <a:rPr lang="zh-CN" altLang="en-US" sz="1100" dirty="0">
                  <a:latin typeface="FangSong" panose="02010609060101010101" pitchFamily="49" charset="-122"/>
                  <a:ea typeface="FangSong" panose="02010609060101010101" pitchFamily="49" charset="-122"/>
                </a:rPr>
                <a:t>生成式模型，通过计算概率来进行分类，可以用来处理多分类问题。</a:t>
              </a:r>
            </a:p>
            <a:p>
              <a:r>
                <a:rPr lang="zh-CN" altLang="en-US" sz="1100" dirty="0">
                  <a:latin typeface="FangSong" panose="02010609060101010101" pitchFamily="49" charset="-122"/>
                  <a:ea typeface="FangSong" panose="02010609060101010101" pitchFamily="49" charset="-122"/>
                </a:rPr>
                <a:t>缺点：</a:t>
              </a:r>
            </a:p>
            <a:p>
              <a:r>
                <a:rPr lang="zh-CN" altLang="en-US" sz="1100" dirty="0">
                  <a:latin typeface="FangSong" panose="02010609060101010101" pitchFamily="49" charset="-122"/>
                  <a:ea typeface="FangSong" panose="02010609060101010101" pitchFamily="49" charset="-122"/>
                </a:rPr>
                <a:t>由于朴素贝叶斯的“朴素”特点，所以会带来一些准确率上的损失。</a:t>
              </a:r>
            </a:p>
            <a:p>
              <a:r>
                <a:rPr lang="zh-CN" altLang="en-US" sz="1100" dirty="0">
                  <a:latin typeface="FangSong" panose="02010609060101010101" pitchFamily="49" charset="-122"/>
                  <a:ea typeface="FangSong" panose="02010609060101010101" pitchFamily="49" charset="-122"/>
                </a:rPr>
                <a:t>需要计算先验概率，分类决策存在错误率。</a:t>
              </a:r>
            </a:p>
            <a:p>
              <a:r>
                <a:rPr lang="zh-CN" altLang="en-US" sz="1100" dirty="0">
                  <a:latin typeface="FangSong" panose="02010609060101010101" pitchFamily="49" charset="-122"/>
                  <a:ea typeface="FangSong" panose="02010609060101010101" pitchFamily="49" charset="-122"/>
                </a:rPr>
                <a:t>朴素贝叶斯的准确率，依赖于训练语料。</a:t>
              </a:r>
            </a:p>
            <a:p>
              <a:endParaRPr lang="zh-CN" altLang="zh-CN" sz="1100" dirty="0">
                <a:latin typeface="FangSong" panose="02010609060101010101" pitchFamily="49" charset="-122"/>
                <a:ea typeface="FangSong" panose="02010609060101010101" pitchFamily="49" charset="-122"/>
              </a:endParaRPr>
            </a:p>
            <a:p>
              <a:pPr>
                <a:lnSpc>
                  <a:spcPct val="120000"/>
                </a:lnSpc>
              </a:pPr>
              <a:endParaRPr lang="zh-CN" altLang="en-US" sz="1100" dirty="0">
                <a:solidFill>
                  <a:schemeClr val="tx1">
                    <a:lumMod val="75000"/>
                    <a:lumOff val="25000"/>
                  </a:schemeClr>
                </a:solidFill>
                <a:latin typeface="FangSong" panose="02010609060101010101" pitchFamily="49" charset="-122"/>
                <a:ea typeface="FangSong" panose="02010609060101010101" pitchFamily="49" charset="-122"/>
                <a:cs typeface="Open Sans" panose="020B0606030504020204" pitchFamily="34" charset="0"/>
              </a:endParaRPr>
            </a:p>
          </p:txBody>
        </p:sp>
      </p:grpSp>
    </p:spTree>
    <p:extLst>
      <p:ext uri="{BB962C8B-B14F-4D97-AF65-F5344CB8AC3E}">
        <p14:creationId xmlns:p14="http://schemas.microsoft.com/office/powerpoint/2010/main" val="2980964415"/>
      </p:ext>
    </p:extLst>
  </p:cSld>
  <p:clrMapOvr>
    <a:masterClrMapping/>
  </p:clrMapOvr>
  <p:transition spd="slow" advTm="1533">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B35F9EEE-C66B-8343-BF47-965237ABB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718" y="1573151"/>
            <a:ext cx="2965948" cy="3198812"/>
          </a:xfrm>
        </p:spPr>
      </p:pic>
      <p:sp>
        <p:nvSpPr>
          <p:cNvPr id="7" name="文本框 6">
            <a:extLst>
              <a:ext uri="{FF2B5EF4-FFF2-40B4-BE49-F238E27FC236}">
                <a16:creationId xmlns:a16="http://schemas.microsoft.com/office/drawing/2014/main" id="{057B7B74-EB78-364E-A1C9-1C56E5F68152}"/>
              </a:ext>
            </a:extLst>
          </p:cNvPr>
          <p:cNvSpPr txBox="1"/>
          <p:nvPr/>
        </p:nvSpPr>
        <p:spPr>
          <a:xfrm>
            <a:off x="4057110" y="1573151"/>
            <a:ext cx="4244972" cy="2710678"/>
          </a:xfrm>
          <a:prstGeom prst="rect">
            <a:avLst/>
          </a:prstGeom>
          <a:noFill/>
        </p:spPr>
        <p:txBody>
          <a:bodyPr wrap="square" rtlCol="0">
            <a:spAutoFit/>
          </a:bodyPr>
          <a:lstStyle/>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给定训练样本集</a:t>
            </a:r>
            <a:r>
              <a:rPr lang="en" altLang="zh-CN" sz="1200" dirty="0">
                <a:latin typeface="FangSong" panose="02010609060101010101" pitchFamily="49" charset="-122"/>
                <a:ea typeface="FangSong" panose="02010609060101010101" pitchFamily="49" charset="-122"/>
                <a:cs typeface="Poppins Light" charset="0"/>
              </a:rPr>
              <a:t>D={(x1,y1),(x2,y2),...,(</a:t>
            </a:r>
            <a:r>
              <a:rPr lang="en" altLang="zh-CN" sz="1200" dirty="0" err="1">
                <a:latin typeface="FangSong" panose="02010609060101010101" pitchFamily="49" charset="-122"/>
                <a:ea typeface="FangSong" panose="02010609060101010101" pitchFamily="49" charset="-122"/>
                <a:cs typeface="Poppins Light" charset="0"/>
              </a:rPr>
              <a:t>xm,ym</a:t>
            </a:r>
            <a:r>
              <a:rPr lang="en" altLang="zh-CN" sz="1200" dirty="0">
                <a:latin typeface="FangSong" panose="02010609060101010101" pitchFamily="49" charset="-122"/>
                <a:ea typeface="FangSong" panose="02010609060101010101" pitchFamily="49" charset="-122"/>
                <a:cs typeface="Poppins Light" charset="0"/>
              </a:rPr>
              <a:t>)}</a:t>
            </a:r>
            <a:r>
              <a:rPr lang="zh-CN" altLang="en" sz="1200" dirty="0">
                <a:latin typeface="FangSong" panose="02010609060101010101" pitchFamily="49" charset="-122"/>
                <a:ea typeface="FangSong" panose="02010609060101010101" pitchFamily="49" charset="-122"/>
                <a:cs typeface="Poppins Light" charset="0"/>
              </a:rPr>
              <a:t>，</a:t>
            </a:r>
            <a:r>
              <a:rPr lang="en" altLang="zh-CN" sz="1200" dirty="0" err="1">
                <a:latin typeface="FangSong" panose="02010609060101010101" pitchFamily="49" charset="-122"/>
                <a:ea typeface="FangSong" panose="02010609060101010101" pitchFamily="49" charset="-122"/>
                <a:cs typeface="Poppins Light" charset="0"/>
              </a:rPr>
              <a:t>yi</a:t>
            </a:r>
            <a:r>
              <a:rPr lang="en" altLang="zh-CN" sz="1200" dirty="0">
                <a:latin typeface="FangSong" panose="02010609060101010101" pitchFamily="49" charset="-122"/>
                <a:ea typeface="FangSong" panose="02010609060101010101" pitchFamily="49" charset="-122"/>
                <a:cs typeface="Poppins Light" charset="0"/>
              </a:rPr>
              <a:t>∈{−1,+1}</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分类学习最基本的想法就是基于训练集</a:t>
            </a:r>
            <a:r>
              <a:rPr lang="en" altLang="zh-CN" sz="1200" dirty="0">
                <a:latin typeface="FangSong" panose="02010609060101010101" pitchFamily="49" charset="-122"/>
                <a:ea typeface="FangSong" panose="02010609060101010101" pitchFamily="49" charset="-122"/>
                <a:cs typeface="Poppins Light" charset="0"/>
              </a:rPr>
              <a:t>D</a:t>
            </a:r>
            <a:r>
              <a:rPr lang="zh-CN" altLang="en-US" sz="1200" dirty="0">
                <a:latin typeface="FangSong" panose="02010609060101010101" pitchFamily="49" charset="-122"/>
                <a:ea typeface="FangSong" panose="02010609060101010101" pitchFamily="49" charset="-122"/>
                <a:cs typeface="Poppins Light" charset="0"/>
              </a:rPr>
              <a:t>在样本空间中找到一个划分超平面，将不同类别的样本分开。但能将训练样本分开的划分超平面可能有很多，如图所示，那么应该选取哪一个呢？直观来看，我们选择的就是“最中间”的那一条，</a:t>
            </a:r>
            <a:r>
              <a:rPr lang="en" altLang="zh-CN" sz="1200" dirty="0">
                <a:latin typeface="FangSong" panose="02010609060101010101" pitchFamily="49" charset="-122"/>
                <a:ea typeface="FangSong" panose="02010609060101010101" pitchFamily="49" charset="-122"/>
                <a:cs typeface="Poppins Light" charset="0"/>
              </a:rPr>
              <a:t>SVM</a:t>
            </a:r>
            <a:r>
              <a:rPr lang="zh-CN" altLang="en-US" sz="1200" dirty="0">
                <a:latin typeface="FangSong" panose="02010609060101010101" pitchFamily="49" charset="-122"/>
                <a:ea typeface="FangSong" panose="02010609060101010101" pitchFamily="49" charset="-122"/>
                <a:cs typeface="Poppins Light" charset="0"/>
              </a:rPr>
              <a:t>便可以帮助我们找到这条划分。 ​ </a:t>
            </a:r>
            <a:endParaRPr lang="en-US" altLang="zh-CN" sz="1200" dirty="0">
              <a:latin typeface="FangSong" panose="02010609060101010101" pitchFamily="49" charset="-122"/>
              <a:ea typeface="FangSong" panose="02010609060101010101" pitchFamily="49" charset="-122"/>
              <a:cs typeface="Poppins Light" charset="0"/>
            </a:endParaRP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对于一维数据的划分，我们只需要找到一个点；对于二维数据的划分，我们需要找到一条线；对于三维数据的划分，我们需要找到一个面；而对于多维的数据，我们则需要找到一个“超平面”，超平面是平面中的直线、空间中的平面之推广，是纯粹的数学概念，不是现实的物理概念。</a:t>
            </a:r>
            <a:endParaRPr lang="zh-CN" altLang="en-US" sz="1200" dirty="0">
              <a:solidFill>
                <a:schemeClr val="bg1">
                  <a:lumMod val="50000"/>
                </a:schemeClr>
              </a:solidFill>
            </a:endParaRPr>
          </a:p>
        </p:txBody>
      </p:sp>
      <p:sp>
        <p:nvSpPr>
          <p:cNvPr id="8" name="Rectangle 14">
            <a:extLst>
              <a:ext uri="{FF2B5EF4-FFF2-40B4-BE49-F238E27FC236}">
                <a16:creationId xmlns:a16="http://schemas.microsoft.com/office/drawing/2014/main" id="{48F8ECC5-1772-A54B-9003-CED85468DBD3}"/>
              </a:ext>
            </a:extLst>
          </p:cNvPr>
          <p:cNvSpPr>
            <a:spLocks/>
          </p:cNvSpPr>
          <p:nvPr/>
        </p:nvSpPr>
        <p:spPr bwMode="auto">
          <a:xfrm>
            <a:off x="618718" y="635684"/>
            <a:ext cx="3033208" cy="397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defTabSz="1680210">
              <a:lnSpc>
                <a:spcPts val="3124"/>
              </a:lnSpc>
            </a:pPr>
            <a:r>
              <a:rPr lang="zh-CN" alt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支持向量机（</a:t>
            </a:r>
            <a:r>
              <a:rPr lang="en-US" altLang="zh-CN"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SVM</a:t>
            </a:r>
            <a:r>
              <a:rPr lang="zh-CN" alt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a:t>
            </a:r>
            <a:endParaRPr 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endParaRPr>
          </a:p>
        </p:txBody>
      </p:sp>
    </p:spTree>
    <p:extLst>
      <p:ext uri="{BB962C8B-B14F-4D97-AF65-F5344CB8AC3E}">
        <p14:creationId xmlns:p14="http://schemas.microsoft.com/office/powerpoint/2010/main" val="142189843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F899F-37EB-2F41-A4A5-9338188DA89F}"/>
              </a:ext>
            </a:extLst>
          </p:cNvPr>
          <p:cNvSpPr>
            <a:spLocks noGrp="1"/>
          </p:cNvSpPr>
          <p:nvPr>
            <p:ph type="title"/>
          </p:nvPr>
        </p:nvSpPr>
        <p:spPr>
          <a:xfrm>
            <a:off x="618718" y="268350"/>
            <a:ext cx="7762102" cy="521763"/>
          </a:xfrm>
        </p:spPr>
        <p:txBody>
          <a:bodyPr>
            <a:normAutofit fontScale="90000"/>
          </a:bodyPr>
          <a:lstStyle/>
          <a:p>
            <a:r>
              <a:rPr kumimoji="1" lang="en-US" altLang="zh-CN" dirty="0"/>
              <a:t>SVM</a:t>
            </a:r>
            <a:r>
              <a:rPr kumimoji="1" lang="zh-CN" altLang="en-US" dirty="0"/>
              <a:t>实验代码</a:t>
            </a:r>
          </a:p>
        </p:txBody>
      </p:sp>
      <p:sp>
        <p:nvSpPr>
          <p:cNvPr id="3" name="内容占位符 2">
            <a:extLst>
              <a:ext uri="{FF2B5EF4-FFF2-40B4-BE49-F238E27FC236}">
                <a16:creationId xmlns:a16="http://schemas.microsoft.com/office/drawing/2014/main" id="{5CB2844C-CFFB-F442-BEAA-F28D5413D5F5}"/>
              </a:ext>
            </a:extLst>
          </p:cNvPr>
          <p:cNvSpPr>
            <a:spLocks noGrp="1"/>
          </p:cNvSpPr>
          <p:nvPr>
            <p:ph idx="1"/>
          </p:nvPr>
        </p:nvSpPr>
        <p:spPr>
          <a:xfrm>
            <a:off x="618718" y="949911"/>
            <a:ext cx="7762102" cy="3589871"/>
          </a:xfrm>
        </p:spPr>
        <p:txBody>
          <a:bodyPr numCol="2">
            <a:normAutofit fontScale="47500" lnSpcReduction="20000"/>
          </a:bodyPr>
          <a:lstStyle/>
          <a:p>
            <a:r>
              <a:rPr kumimoji="1" lang="en-US" altLang="zh-CN" dirty="0"/>
              <a:t>#</a:t>
            </a:r>
            <a:r>
              <a:rPr kumimoji="1" lang="zh-CN" altLang="en-US" dirty="0"/>
              <a:t>使用</a:t>
            </a:r>
            <a:r>
              <a:rPr kumimoji="1" lang="en" altLang="zh-CN" dirty="0"/>
              <a:t>sklearn</a:t>
            </a:r>
            <a:r>
              <a:rPr kumimoji="1" lang="zh-CN" altLang="en-US" dirty="0"/>
              <a:t>分类器</a:t>
            </a:r>
          </a:p>
          <a:p>
            <a:r>
              <a:rPr kumimoji="1" lang="en" altLang="zh-CN" dirty="0"/>
              <a:t>from </a:t>
            </a:r>
            <a:r>
              <a:rPr kumimoji="1" lang="en" altLang="zh-CN" dirty="0" err="1"/>
              <a:t>sklearn.svm</a:t>
            </a:r>
            <a:r>
              <a:rPr kumimoji="1" lang="en" altLang="zh-CN" dirty="0"/>
              <a:t> import </a:t>
            </a:r>
            <a:r>
              <a:rPr kumimoji="1" lang="en" altLang="zh-CN" dirty="0" err="1"/>
              <a:t>LinearSVC</a:t>
            </a:r>
            <a:endParaRPr kumimoji="1" lang="en" altLang="zh-CN" dirty="0"/>
          </a:p>
          <a:p>
            <a:r>
              <a:rPr kumimoji="1" lang="en" altLang="zh-CN" dirty="0"/>
              <a:t>from </a:t>
            </a:r>
            <a:r>
              <a:rPr kumimoji="1" lang="en" altLang="zh-CN" dirty="0" err="1"/>
              <a:t>nltk.classify.scikitlearn</a:t>
            </a:r>
            <a:r>
              <a:rPr kumimoji="1" lang="en" altLang="zh-CN" dirty="0"/>
              <a:t> import </a:t>
            </a:r>
            <a:r>
              <a:rPr kumimoji="1" lang="en" altLang="zh-CN" dirty="0" err="1"/>
              <a:t>SklearnClassifier</a:t>
            </a:r>
            <a:endParaRPr kumimoji="1" lang="en" altLang="zh-CN" dirty="0"/>
          </a:p>
          <a:p>
            <a:endParaRPr kumimoji="1" lang="en" altLang="zh-CN" dirty="0"/>
          </a:p>
          <a:p>
            <a:endParaRPr kumimoji="1" lang="en" altLang="zh-CN" dirty="0"/>
          </a:p>
          <a:p>
            <a:r>
              <a:rPr kumimoji="1" lang="en" altLang="zh-CN" dirty="0"/>
              <a:t># </a:t>
            </a:r>
            <a:r>
              <a:rPr kumimoji="1" lang="zh-CN" altLang="en-US" dirty="0"/>
              <a:t>构建两个由元组构建的列表</a:t>
            </a:r>
          </a:p>
          <a:p>
            <a:r>
              <a:rPr kumimoji="1" lang="en" altLang="zh-CN" dirty="0"/>
              <a:t>from </a:t>
            </a:r>
            <a:r>
              <a:rPr kumimoji="1" lang="en" altLang="zh-CN" dirty="0" err="1"/>
              <a:t>svmTest</a:t>
            </a:r>
            <a:r>
              <a:rPr kumimoji="1" lang="en" altLang="zh-CN" dirty="0"/>
              <a:t> import </a:t>
            </a:r>
            <a:r>
              <a:rPr kumimoji="1" lang="en" altLang="zh-CN" dirty="0" err="1"/>
              <a:t>extract_features</a:t>
            </a:r>
            <a:endParaRPr kumimoji="1" lang="en" altLang="zh-CN" dirty="0"/>
          </a:p>
          <a:p>
            <a:endParaRPr kumimoji="1" lang="en" altLang="zh-CN" dirty="0"/>
          </a:p>
          <a:p>
            <a:r>
              <a:rPr kumimoji="1" lang="en" altLang="zh-CN" dirty="0" err="1"/>
              <a:t>pos_tweets</a:t>
            </a:r>
            <a:r>
              <a:rPr kumimoji="1" lang="en" altLang="zh-CN" dirty="0"/>
              <a:t> = [('I love this car', 'positive'),</a:t>
            </a:r>
          </a:p>
          <a:p>
            <a:r>
              <a:rPr kumimoji="1" lang="en" altLang="zh-CN" dirty="0"/>
              <a:t>              ('This view is amazing', 'positive'),</a:t>
            </a:r>
          </a:p>
          <a:p>
            <a:r>
              <a:rPr kumimoji="1" lang="en" altLang="zh-CN" dirty="0"/>
              <a:t>              ('I feel great this morning', 'positive'),</a:t>
            </a:r>
          </a:p>
          <a:p>
            <a:r>
              <a:rPr kumimoji="1" lang="en" altLang="zh-CN" dirty="0"/>
              <a:t>              ('I am so excited about the concert', 'positive'),</a:t>
            </a:r>
          </a:p>
          <a:p>
            <a:r>
              <a:rPr kumimoji="1" lang="en" altLang="zh-CN" dirty="0"/>
              <a:t>              ('He is my best friend', 'positive')]</a:t>
            </a:r>
          </a:p>
          <a:p>
            <a:endParaRPr kumimoji="1" lang="en" altLang="zh-CN" dirty="0"/>
          </a:p>
          <a:p>
            <a:r>
              <a:rPr kumimoji="1" lang="en" altLang="zh-CN" dirty="0" err="1"/>
              <a:t>neg_tweets</a:t>
            </a:r>
            <a:r>
              <a:rPr kumimoji="1" lang="en" altLang="zh-CN" dirty="0"/>
              <a:t> = [('I do not like this car', 'negative'),</a:t>
            </a:r>
          </a:p>
          <a:p>
            <a:r>
              <a:rPr kumimoji="1" lang="en" altLang="zh-CN" dirty="0"/>
              <a:t>              ('This view is horrible', 'negative'),</a:t>
            </a:r>
          </a:p>
          <a:p>
            <a:r>
              <a:rPr kumimoji="1" lang="en" altLang="zh-CN" dirty="0"/>
              <a:t>              ('I feel tired this morning', 'negative'),</a:t>
            </a:r>
          </a:p>
          <a:p>
            <a:r>
              <a:rPr kumimoji="1" lang="en" altLang="zh-CN" dirty="0"/>
              <a:t>              ('I am not looking forward to the concert', 'negative'),</a:t>
            </a:r>
          </a:p>
          <a:p>
            <a:r>
              <a:rPr kumimoji="1" lang="en" altLang="zh-CN" dirty="0"/>
              <a:t>              ('He is my enemy', 'negative')]</a:t>
            </a:r>
          </a:p>
          <a:p>
            <a:endParaRPr kumimoji="1" lang="en" altLang="zh-CN" dirty="0"/>
          </a:p>
          <a:p>
            <a:r>
              <a:rPr kumimoji="1" lang="en" altLang="zh-CN" dirty="0"/>
              <a:t># </a:t>
            </a:r>
            <a:r>
              <a:rPr kumimoji="1" lang="zh-CN" altLang="en-US" dirty="0"/>
              <a:t>分词：保留长度大于</a:t>
            </a:r>
            <a:r>
              <a:rPr kumimoji="1" lang="en-US" altLang="zh-CN" dirty="0"/>
              <a:t>3</a:t>
            </a:r>
            <a:r>
              <a:rPr kumimoji="1" lang="zh-CN" altLang="en-US" dirty="0"/>
              <a:t>的词进行切割</a:t>
            </a:r>
          </a:p>
          <a:p>
            <a:endParaRPr kumimoji="1" lang="zh-CN" altLang="en-US" dirty="0"/>
          </a:p>
          <a:p>
            <a:r>
              <a:rPr kumimoji="1" lang="en" altLang="zh-CN" dirty="0"/>
              <a:t>tweets = []</a:t>
            </a:r>
          </a:p>
          <a:p>
            <a:endParaRPr kumimoji="1" lang="en" altLang="zh-CN" dirty="0"/>
          </a:p>
          <a:p>
            <a:r>
              <a:rPr kumimoji="1" lang="en" altLang="zh-CN" dirty="0"/>
              <a:t>for (words, sentiment) in </a:t>
            </a:r>
            <a:r>
              <a:rPr kumimoji="1" lang="en" altLang="zh-CN" dirty="0" err="1"/>
              <a:t>pos_tweets</a:t>
            </a:r>
            <a:r>
              <a:rPr kumimoji="1" lang="en" altLang="zh-CN" dirty="0"/>
              <a:t> + </a:t>
            </a:r>
            <a:r>
              <a:rPr kumimoji="1" lang="en" altLang="zh-CN" dirty="0" err="1"/>
              <a:t>neg_tweets</a:t>
            </a:r>
            <a:r>
              <a:rPr kumimoji="1" lang="en" altLang="zh-CN" dirty="0"/>
              <a:t>:</a:t>
            </a:r>
          </a:p>
          <a:p>
            <a:r>
              <a:rPr kumimoji="1" lang="en" altLang="zh-CN" dirty="0"/>
              <a:t>    </a:t>
            </a:r>
            <a:r>
              <a:rPr kumimoji="1" lang="en" altLang="zh-CN" dirty="0" err="1"/>
              <a:t>words_filtered</a:t>
            </a:r>
            <a:r>
              <a:rPr kumimoji="1" lang="en" altLang="zh-CN" dirty="0"/>
              <a:t> = [</a:t>
            </a:r>
            <a:r>
              <a:rPr kumimoji="1" lang="en" altLang="zh-CN" dirty="0" err="1"/>
              <a:t>e.lower</a:t>
            </a:r>
            <a:r>
              <a:rPr kumimoji="1" lang="en" altLang="zh-CN" dirty="0"/>
              <a:t>() for e in </a:t>
            </a:r>
            <a:r>
              <a:rPr kumimoji="1" lang="en" altLang="zh-CN" dirty="0" err="1"/>
              <a:t>words.split</a:t>
            </a:r>
            <a:r>
              <a:rPr kumimoji="1" lang="en" altLang="zh-CN" dirty="0"/>
              <a:t>() if </a:t>
            </a:r>
            <a:r>
              <a:rPr kumimoji="1" lang="en" altLang="zh-CN" dirty="0" err="1"/>
              <a:t>len</a:t>
            </a:r>
            <a:r>
              <a:rPr kumimoji="1" lang="en" altLang="zh-CN" dirty="0"/>
              <a:t>(e) &gt;= 3]</a:t>
            </a:r>
          </a:p>
          <a:p>
            <a:r>
              <a:rPr kumimoji="1" lang="en" altLang="zh-CN" dirty="0"/>
              <a:t>    </a:t>
            </a:r>
            <a:r>
              <a:rPr kumimoji="1" lang="en" altLang="zh-CN" dirty="0" err="1"/>
              <a:t>tweets.append</a:t>
            </a:r>
            <a:r>
              <a:rPr kumimoji="1" lang="en" altLang="zh-CN" dirty="0"/>
              <a:t>((</a:t>
            </a:r>
            <a:r>
              <a:rPr kumimoji="1" lang="en" altLang="zh-CN" dirty="0" err="1"/>
              <a:t>words_filtered</a:t>
            </a:r>
            <a:r>
              <a:rPr kumimoji="1" lang="en" altLang="zh-CN" dirty="0"/>
              <a:t>, sentiment))</a:t>
            </a:r>
          </a:p>
          <a:p>
            <a:endParaRPr kumimoji="1" lang="en" altLang="zh-CN" dirty="0"/>
          </a:p>
          <a:p>
            <a:endParaRPr kumimoji="1" lang="en" altLang="zh-CN" dirty="0"/>
          </a:p>
          <a:p>
            <a:r>
              <a:rPr kumimoji="1" lang="en" altLang="zh-CN" dirty="0" err="1"/>
              <a:t>classif</a:t>
            </a:r>
            <a:r>
              <a:rPr kumimoji="1" lang="en" altLang="zh-CN" dirty="0"/>
              <a:t> = </a:t>
            </a:r>
            <a:r>
              <a:rPr kumimoji="1" lang="en" altLang="zh-CN" dirty="0" err="1"/>
              <a:t>SklearnClassifier</a:t>
            </a:r>
            <a:r>
              <a:rPr kumimoji="1" lang="en" altLang="zh-CN" dirty="0"/>
              <a:t>(</a:t>
            </a:r>
            <a:r>
              <a:rPr kumimoji="1" lang="en" altLang="zh-CN" dirty="0" err="1"/>
              <a:t>LinearSVC</a:t>
            </a:r>
            <a:r>
              <a:rPr kumimoji="1" lang="en" altLang="zh-CN" dirty="0"/>
              <a:t>())</a:t>
            </a:r>
          </a:p>
          <a:p>
            <a:r>
              <a:rPr kumimoji="1" lang="en" altLang="zh-CN" dirty="0" err="1"/>
              <a:t>svm_classifier</a:t>
            </a:r>
            <a:r>
              <a:rPr kumimoji="1" lang="en" altLang="zh-CN" dirty="0"/>
              <a:t> = </a:t>
            </a:r>
            <a:r>
              <a:rPr kumimoji="1" lang="en" altLang="zh-CN" dirty="0" err="1"/>
              <a:t>classif.train</a:t>
            </a:r>
            <a:r>
              <a:rPr kumimoji="1" lang="en" altLang="zh-CN" dirty="0"/>
              <a:t>()</a:t>
            </a:r>
          </a:p>
          <a:p>
            <a:r>
              <a:rPr kumimoji="1" lang="en" altLang="zh-CN" dirty="0"/>
              <a:t>#  </a:t>
            </a:r>
            <a:r>
              <a:rPr kumimoji="1" lang="zh-CN" altLang="en-US" dirty="0"/>
              <a:t>测试</a:t>
            </a:r>
          </a:p>
          <a:p>
            <a:r>
              <a:rPr kumimoji="1" lang="en" altLang="zh-CN" dirty="0"/>
              <a:t>tweet_negative2 = 'Your song is annoying'</a:t>
            </a:r>
          </a:p>
          <a:p>
            <a:r>
              <a:rPr kumimoji="1" lang="en" altLang="zh-CN" dirty="0" err="1"/>
              <a:t>svm_classifier.classify</a:t>
            </a:r>
            <a:r>
              <a:rPr kumimoji="1" lang="en" altLang="zh-CN" dirty="0"/>
              <a:t>(</a:t>
            </a:r>
            <a:r>
              <a:rPr kumimoji="1" lang="en" altLang="zh-CN" dirty="0" err="1"/>
              <a:t>extract_features</a:t>
            </a:r>
            <a:r>
              <a:rPr kumimoji="1" lang="en" altLang="zh-CN" dirty="0"/>
              <a:t>(tweet_negative2.split()))</a:t>
            </a:r>
          </a:p>
          <a:p>
            <a:endParaRPr kumimoji="1" lang="en" altLang="zh-CN" dirty="0"/>
          </a:p>
          <a:p>
            <a:endParaRPr kumimoji="1" lang="zh-CN" altLang="en-US" dirty="0"/>
          </a:p>
        </p:txBody>
      </p:sp>
    </p:spTree>
    <p:extLst>
      <p:ext uri="{BB962C8B-B14F-4D97-AF65-F5344CB8AC3E}">
        <p14:creationId xmlns:p14="http://schemas.microsoft.com/office/powerpoint/2010/main" val="23023008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57B7B74-EB78-364E-A1C9-1C56E5F68152}"/>
              </a:ext>
            </a:extLst>
          </p:cNvPr>
          <p:cNvSpPr txBox="1"/>
          <p:nvPr/>
        </p:nvSpPr>
        <p:spPr>
          <a:xfrm>
            <a:off x="4057110" y="1244675"/>
            <a:ext cx="4244972" cy="3673954"/>
          </a:xfrm>
          <a:prstGeom prst="rect">
            <a:avLst/>
          </a:prstGeom>
          <a:noFill/>
        </p:spPr>
        <p:txBody>
          <a:bodyPr wrap="square" rtlCol="0">
            <a:spAutoFit/>
          </a:bodyPr>
          <a:lstStyle/>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假设现在我们有一个数据集，它由两类数据组成，数据分布如图所示，用 </a:t>
            </a:r>
            <a:r>
              <a:rPr lang="en" altLang="zh-CN" sz="1200" dirty="0">
                <a:latin typeface="FangSong" panose="02010609060101010101" pitchFamily="49" charset="-122"/>
                <a:ea typeface="FangSong" panose="02010609060101010101" pitchFamily="49" charset="-122"/>
                <a:cs typeface="Poppins Light" charset="0"/>
              </a:rPr>
              <a:t>P1(x, y)</a:t>
            </a:r>
            <a:r>
              <a:rPr lang="zh-CN" altLang="en-US" sz="1200" dirty="0">
                <a:latin typeface="FangSong" panose="02010609060101010101" pitchFamily="49" charset="-122"/>
                <a:ea typeface="FangSong" panose="02010609060101010101" pitchFamily="49" charset="-122"/>
                <a:cs typeface="Poppins Light" charset="0"/>
              </a:rPr>
              <a:t>表示数据点 </a:t>
            </a:r>
            <a:r>
              <a:rPr lang="en-US" altLang="zh-CN" sz="1200" dirty="0">
                <a:latin typeface="FangSong" panose="02010609060101010101" pitchFamily="49" charset="-122"/>
                <a:ea typeface="FangSong" panose="02010609060101010101" pitchFamily="49" charset="-122"/>
                <a:cs typeface="Poppins Light" charset="0"/>
              </a:rPr>
              <a:t>(</a:t>
            </a:r>
            <a:r>
              <a:rPr lang="en" altLang="zh-CN" sz="1200" dirty="0">
                <a:latin typeface="FangSong" panose="02010609060101010101" pitchFamily="49" charset="-122"/>
                <a:ea typeface="FangSong" panose="02010609060101010101" pitchFamily="49" charset="-122"/>
                <a:cs typeface="Poppins Light" charset="0"/>
              </a:rPr>
              <a:t>x, y)</a:t>
            </a:r>
            <a:r>
              <a:rPr lang="zh-CN" altLang="en-US" sz="1200" dirty="0">
                <a:latin typeface="FangSong" panose="02010609060101010101" pitchFamily="49" charset="-122"/>
                <a:ea typeface="FangSong" panose="02010609060101010101" pitchFamily="49" charset="-122"/>
                <a:cs typeface="Poppins Light" charset="0"/>
              </a:rPr>
              <a:t>属于类别</a:t>
            </a:r>
            <a:r>
              <a:rPr lang="en-US" altLang="zh-CN" sz="1200" dirty="0">
                <a:latin typeface="FangSong" panose="02010609060101010101" pitchFamily="49" charset="-122"/>
                <a:ea typeface="FangSong" panose="02010609060101010101" pitchFamily="49" charset="-122"/>
                <a:cs typeface="Poppins Light" charset="0"/>
              </a:rPr>
              <a:t>1</a:t>
            </a:r>
            <a:r>
              <a:rPr lang="zh-CN" altLang="en-US" sz="1200" dirty="0">
                <a:latin typeface="FangSong" panose="02010609060101010101" pitchFamily="49" charset="-122"/>
                <a:ea typeface="FangSong" panose="02010609060101010101" pitchFamily="49" charset="-122"/>
                <a:cs typeface="Poppins Light" charset="0"/>
              </a:rPr>
              <a:t>的概率，用 </a:t>
            </a:r>
            <a:r>
              <a:rPr lang="en" altLang="zh-CN" sz="1200" dirty="0">
                <a:latin typeface="FangSong" panose="02010609060101010101" pitchFamily="49" charset="-122"/>
                <a:ea typeface="FangSong" panose="02010609060101010101" pitchFamily="49" charset="-122"/>
                <a:cs typeface="Poppins Light" charset="0"/>
              </a:rPr>
              <a:t>P2(x, y)</a:t>
            </a:r>
            <a:r>
              <a:rPr lang="zh-CN" altLang="en-US" sz="1200" dirty="0">
                <a:latin typeface="FangSong" panose="02010609060101010101" pitchFamily="49" charset="-122"/>
                <a:ea typeface="FangSong" panose="02010609060101010101" pitchFamily="49" charset="-122"/>
                <a:cs typeface="Poppins Light" charset="0"/>
              </a:rPr>
              <a:t>表示数据点 </a:t>
            </a:r>
            <a:r>
              <a:rPr lang="en-US" altLang="zh-CN" sz="1200" dirty="0">
                <a:latin typeface="FangSong" panose="02010609060101010101" pitchFamily="49" charset="-122"/>
                <a:ea typeface="FangSong" panose="02010609060101010101" pitchFamily="49" charset="-122"/>
                <a:cs typeface="Poppins Light" charset="0"/>
              </a:rPr>
              <a:t>(</a:t>
            </a:r>
            <a:r>
              <a:rPr lang="en" altLang="zh-CN" sz="1200" dirty="0">
                <a:latin typeface="FangSong" panose="02010609060101010101" pitchFamily="49" charset="-122"/>
                <a:ea typeface="FangSong" panose="02010609060101010101" pitchFamily="49" charset="-122"/>
                <a:cs typeface="Poppins Light" charset="0"/>
              </a:rPr>
              <a:t>x, y)</a:t>
            </a:r>
            <a:r>
              <a:rPr lang="zh-CN" altLang="en-US" sz="1200" dirty="0">
                <a:latin typeface="FangSong" panose="02010609060101010101" pitchFamily="49" charset="-122"/>
                <a:ea typeface="FangSong" panose="02010609060101010101" pitchFamily="49" charset="-122"/>
                <a:cs typeface="Poppins Light" charset="0"/>
              </a:rPr>
              <a:t>属于类别</a:t>
            </a:r>
            <a:r>
              <a:rPr lang="en-US" altLang="zh-CN" sz="1200" dirty="0">
                <a:latin typeface="FangSong" panose="02010609060101010101" pitchFamily="49" charset="-122"/>
                <a:ea typeface="FangSong" panose="02010609060101010101" pitchFamily="49" charset="-122"/>
                <a:cs typeface="Poppins Light" charset="0"/>
              </a:rPr>
              <a:t>2</a:t>
            </a:r>
            <a:r>
              <a:rPr lang="zh-CN" altLang="en-US" sz="1200" dirty="0">
                <a:latin typeface="FangSong" panose="02010609060101010101" pitchFamily="49" charset="-122"/>
                <a:ea typeface="FangSong" panose="02010609060101010101" pitchFamily="49" charset="-122"/>
                <a:cs typeface="Poppins Light" charset="0"/>
              </a:rPr>
              <a:t>的概率，那么对于一个新数据点</a:t>
            </a:r>
            <a:r>
              <a:rPr lang="en-US" altLang="zh-CN" sz="1200" dirty="0">
                <a:latin typeface="FangSong" panose="02010609060101010101" pitchFamily="49" charset="-122"/>
                <a:ea typeface="FangSong" panose="02010609060101010101" pitchFamily="49" charset="-122"/>
                <a:cs typeface="Poppins Light" charset="0"/>
              </a:rPr>
              <a:t>(</a:t>
            </a:r>
            <a:r>
              <a:rPr lang="en" altLang="zh-CN" sz="1200" dirty="0">
                <a:latin typeface="FangSong" panose="02010609060101010101" pitchFamily="49" charset="-122"/>
                <a:ea typeface="FangSong" panose="02010609060101010101" pitchFamily="49" charset="-122"/>
                <a:cs typeface="Poppins Light" charset="0"/>
              </a:rPr>
              <a:t>x, y)</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可以用下面的规则来判断它的类别：</a:t>
            </a: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如果</a:t>
            </a:r>
            <a:r>
              <a:rPr lang="en" altLang="zh-CN" sz="1200" dirty="0">
                <a:latin typeface="FangSong" panose="02010609060101010101" pitchFamily="49" charset="-122"/>
                <a:ea typeface="FangSong" panose="02010609060101010101" pitchFamily="49" charset="-122"/>
                <a:cs typeface="Poppins Light" charset="0"/>
              </a:rPr>
              <a:t>P1(x, y) &gt; P2(x ,y)</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那么类别为</a:t>
            </a:r>
            <a:r>
              <a:rPr lang="en-US" altLang="zh-CN" sz="1200" dirty="0">
                <a:latin typeface="FangSong" panose="02010609060101010101" pitchFamily="49" charset="-122"/>
                <a:ea typeface="FangSong" panose="02010609060101010101" pitchFamily="49" charset="-122"/>
                <a:cs typeface="Poppins Light" charset="0"/>
              </a:rPr>
              <a:t>1</a:t>
            </a: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如果</a:t>
            </a:r>
            <a:r>
              <a:rPr lang="en" altLang="zh-CN" sz="1200" dirty="0">
                <a:latin typeface="FangSong" panose="02010609060101010101" pitchFamily="49" charset="-122"/>
                <a:ea typeface="FangSong" panose="02010609060101010101" pitchFamily="49" charset="-122"/>
                <a:cs typeface="Poppins Light" charset="0"/>
              </a:rPr>
              <a:t>P1(x, y) &lt; P2(x ,y)</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那么类别为</a:t>
            </a:r>
            <a:r>
              <a:rPr lang="en-US" altLang="zh-CN" sz="1200" dirty="0">
                <a:latin typeface="FangSong" panose="02010609060101010101" pitchFamily="49" charset="-122"/>
                <a:ea typeface="FangSong" panose="02010609060101010101" pitchFamily="49" charset="-122"/>
                <a:cs typeface="Poppins Light" charset="0"/>
              </a:rPr>
              <a:t>2</a:t>
            </a: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也就是说，我们会</a:t>
            </a:r>
            <a:r>
              <a:rPr lang="zh-CN" altLang="en-US" sz="1200" b="1" dirty="0">
                <a:latin typeface="FangSong" panose="02010609060101010101" pitchFamily="49" charset="-122"/>
                <a:ea typeface="FangSong" panose="02010609060101010101" pitchFamily="49" charset="-122"/>
                <a:cs typeface="Poppins Light" charset="0"/>
              </a:rPr>
              <a:t>选择高概率对应的类别</a:t>
            </a:r>
            <a:r>
              <a:rPr lang="zh-CN" altLang="en-US" sz="1200" dirty="0">
                <a:latin typeface="FangSong" panose="02010609060101010101" pitchFamily="49" charset="-122"/>
                <a:ea typeface="FangSong" panose="02010609060101010101" pitchFamily="49" charset="-122"/>
                <a:cs typeface="Poppins Light" charset="0"/>
              </a:rPr>
              <a:t>。这就是贝叶斯决策理论的核心思想，即选择具有最高概率的决策。贝叶斯方法基于贝叶斯原理，而朴素贝叶斯之所以称为“朴素”，是因为在整个过程中都假设特征之间是相互独立的以及每一个特征都是同等重要的。 ​ </a:t>
            </a:r>
            <a:endParaRPr lang="en-US" altLang="zh-CN" sz="1200" dirty="0">
              <a:latin typeface="FangSong" panose="02010609060101010101" pitchFamily="49" charset="-122"/>
              <a:ea typeface="FangSong" panose="02010609060101010101" pitchFamily="49" charset="-122"/>
              <a:cs typeface="Poppins Light" charset="0"/>
            </a:endParaRPr>
          </a:p>
          <a:p>
            <a:pPr>
              <a:lnSpc>
                <a:spcPct val="130000"/>
              </a:lnSpc>
            </a:pPr>
            <a:r>
              <a:rPr lang="en-US" altLang="zh-CN" sz="1200" dirty="0">
                <a:latin typeface="FangSong" panose="02010609060101010101" pitchFamily="49" charset="-122"/>
                <a:ea typeface="FangSong" panose="02010609060101010101" pitchFamily="49" charset="-122"/>
                <a:cs typeface="Poppins Light" charset="0"/>
              </a:rPr>
              <a:t>	</a:t>
            </a:r>
            <a:r>
              <a:rPr lang="zh-CN" altLang="en-US" sz="1200" dirty="0">
                <a:latin typeface="FangSong" panose="02010609060101010101" pitchFamily="49" charset="-122"/>
                <a:ea typeface="FangSong" panose="02010609060101010101" pitchFamily="49" charset="-122"/>
                <a:cs typeface="Poppins Light" charset="0"/>
              </a:rPr>
              <a:t>在我们的项目中，贝叶斯模型的训练过程实质上是在</a:t>
            </a:r>
            <a:r>
              <a:rPr lang="zh-CN" altLang="en-US" sz="1200" b="1" dirty="0">
                <a:latin typeface="FangSong" panose="02010609060101010101" pitchFamily="49" charset="-122"/>
                <a:ea typeface="FangSong" panose="02010609060101010101" pitchFamily="49" charset="-122"/>
                <a:cs typeface="Poppins Light" charset="0"/>
              </a:rPr>
              <a:t>统计每一个特征出现的频次</a:t>
            </a:r>
            <a:r>
              <a:rPr lang="zh-CN" altLang="en-US" sz="1200" dirty="0">
                <a:latin typeface="FangSong" panose="02010609060101010101" pitchFamily="49" charset="-122"/>
                <a:ea typeface="FangSong" panose="02010609060101010101" pitchFamily="49" charset="-122"/>
                <a:cs typeface="Poppins Light" charset="0"/>
              </a:rPr>
              <a:t>。</a:t>
            </a:r>
          </a:p>
          <a:p>
            <a:pPr>
              <a:lnSpc>
                <a:spcPct val="130000"/>
              </a:lnSpc>
            </a:pPr>
            <a:endParaRPr lang="zh-CN" altLang="en-US" sz="1200" dirty="0">
              <a:solidFill>
                <a:schemeClr val="bg1">
                  <a:lumMod val="50000"/>
                </a:schemeClr>
              </a:solidFill>
            </a:endParaRPr>
          </a:p>
        </p:txBody>
      </p:sp>
      <p:sp>
        <p:nvSpPr>
          <p:cNvPr id="8" name="Rectangle 14">
            <a:extLst>
              <a:ext uri="{FF2B5EF4-FFF2-40B4-BE49-F238E27FC236}">
                <a16:creationId xmlns:a16="http://schemas.microsoft.com/office/drawing/2014/main" id="{48F8ECC5-1772-A54B-9003-CED85468DBD3}"/>
              </a:ext>
            </a:extLst>
          </p:cNvPr>
          <p:cNvSpPr>
            <a:spLocks/>
          </p:cNvSpPr>
          <p:nvPr/>
        </p:nvSpPr>
        <p:spPr bwMode="auto">
          <a:xfrm>
            <a:off x="618717" y="436912"/>
            <a:ext cx="5054113" cy="7950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defTabSz="1680210">
              <a:lnSpc>
                <a:spcPts val="3124"/>
              </a:lnSpc>
            </a:pPr>
            <a:r>
              <a:rPr lang="zh-CN" alt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朴素贝叶斯（</a:t>
            </a:r>
            <a:r>
              <a:rPr lang="en" altLang="zh-CN"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Naive Bayes</a:t>
            </a:r>
            <a:r>
              <a:rPr lang="zh-CN" altLang="en"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a:t>
            </a:r>
          </a:p>
          <a:p>
            <a:pPr defTabSz="1680210">
              <a:lnSpc>
                <a:spcPts val="3124"/>
              </a:lnSpc>
            </a:pPr>
            <a:endParaRPr 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endParaRPr>
          </a:p>
        </p:txBody>
      </p:sp>
      <p:pic>
        <p:nvPicPr>
          <p:cNvPr id="16" name="内容占位符 15">
            <a:extLst>
              <a:ext uri="{FF2B5EF4-FFF2-40B4-BE49-F238E27FC236}">
                <a16:creationId xmlns:a16="http://schemas.microsoft.com/office/drawing/2014/main" id="{4522C304-D1CA-1F48-9B8D-6461120C80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717" y="1733763"/>
            <a:ext cx="3074140" cy="2399537"/>
          </a:xfrm>
        </p:spPr>
      </p:pic>
    </p:spTree>
    <p:extLst>
      <p:ext uri="{BB962C8B-B14F-4D97-AF65-F5344CB8AC3E}">
        <p14:creationId xmlns:p14="http://schemas.microsoft.com/office/powerpoint/2010/main" val="7419864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D232BE2-D447-41DB-9871-91783615565A}"/>
              </a:ext>
            </a:extLst>
          </p:cNvPr>
          <p:cNvSpPr txBox="1"/>
          <p:nvPr/>
        </p:nvSpPr>
        <p:spPr>
          <a:xfrm>
            <a:off x="435012" y="1532321"/>
            <a:ext cx="4740670" cy="3190810"/>
          </a:xfrm>
          <a:prstGeom prst="rect">
            <a:avLst/>
          </a:prstGeom>
          <a:noFill/>
        </p:spPr>
        <p:txBody>
          <a:bodyPr wrap="square" rtlCol="0">
            <a:spAutoFit/>
          </a:bodyPr>
          <a:lstStyle/>
          <a:p>
            <a:pPr>
              <a:lnSpc>
                <a:spcPct val="130000"/>
              </a:lnSpc>
            </a:pPr>
            <a:r>
              <a:rPr lang="en" altLang="zh-CN" sz="1200" dirty="0">
                <a:latin typeface="FangSong" panose="02010609060101010101" pitchFamily="49" charset="-122"/>
                <a:ea typeface="FangSong" panose="02010609060101010101" pitchFamily="49" charset="-122"/>
                <a:cs typeface="Poppins Light" charset="0"/>
              </a:rPr>
              <a:t>	Snownlp</a:t>
            </a:r>
            <a:r>
              <a:rPr lang="zh-CN" altLang="en-US" sz="1200" dirty="0">
                <a:latin typeface="FangSong" panose="02010609060101010101" pitchFamily="49" charset="-122"/>
                <a:ea typeface="FangSong" panose="02010609060101010101" pitchFamily="49" charset="-122"/>
                <a:cs typeface="Poppins Light" charset="0"/>
              </a:rPr>
              <a:t>是我们最终选择调用的主库，之所以选择</a:t>
            </a:r>
            <a:r>
              <a:rPr lang="en" altLang="zh-CN" sz="1200" dirty="0">
                <a:latin typeface="FangSong" panose="02010609060101010101" pitchFamily="49" charset="-122"/>
                <a:ea typeface="FangSong" panose="02010609060101010101" pitchFamily="49" charset="-122"/>
                <a:cs typeface="Poppins Light" charset="0"/>
              </a:rPr>
              <a:t>Snownlp</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是因为其集成了包括分词，去除停用词、情感分析等多种功能。</a:t>
            </a:r>
            <a:r>
              <a:rPr lang="en" altLang="zh-CN" sz="1200" dirty="0" err="1">
                <a:latin typeface="FangSong" panose="02010609060101010101" pitchFamily="49" charset="-122"/>
                <a:ea typeface="FangSong" panose="02010609060101010101" pitchFamily="49" charset="-122"/>
                <a:cs typeface="Poppins Light" charset="0"/>
              </a:rPr>
              <a:t>SnowNLP</a:t>
            </a:r>
            <a:r>
              <a:rPr lang="zh-CN" altLang="en-US" sz="1200" dirty="0">
                <a:latin typeface="FangSong" panose="02010609060101010101" pitchFamily="49" charset="-122"/>
                <a:ea typeface="FangSong" panose="02010609060101010101" pitchFamily="49" charset="-122"/>
                <a:cs typeface="Poppins Light" charset="0"/>
              </a:rPr>
              <a:t>是一个</a:t>
            </a:r>
            <a:r>
              <a:rPr lang="en" altLang="zh-CN" sz="1200" dirty="0">
                <a:latin typeface="FangSong" panose="02010609060101010101" pitchFamily="49" charset="-122"/>
                <a:ea typeface="FangSong" panose="02010609060101010101" pitchFamily="49" charset="-122"/>
                <a:cs typeface="Poppins Light" charset="0"/>
              </a:rPr>
              <a:t>python</a:t>
            </a:r>
            <a:r>
              <a:rPr lang="zh-CN" altLang="en-US" sz="1200" dirty="0">
                <a:latin typeface="FangSong" panose="02010609060101010101" pitchFamily="49" charset="-122"/>
                <a:ea typeface="FangSong" panose="02010609060101010101" pitchFamily="49" charset="-122"/>
                <a:cs typeface="Poppins Light" charset="0"/>
              </a:rPr>
              <a:t>写的类库，可以方便的处理中文文本内容，是一个处理中文的类库。我们基于</a:t>
            </a:r>
            <a:r>
              <a:rPr lang="en-US" altLang="zh-CN" sz="1200" dirty="0" err="1">
                <a:latin typeface="FangSong" panose="02010609060101010101" pitchFamily="49" charset="-122"/>
                <a:ea typeface="FangSong" panose="02010609060101010101" pitchFamily="49" charset="-122"/>
                <a:cs typeface="Poppins Light" charset="0"/>
              </a:rPr>
              <a:t>Snownlp</a:t>
            </a:r>
            <a:r>
              <a:rPr lang="zh-CN" altLang="en-US" sz="1200" dirty="0">
                <a:latin typeface="FangSong" panose="02010609060101010101" pitchFamily="49" charset="-122"/>
                <a:ea typeface="FangSong" panose="02010609060101010101" pitchFamily="49" charset="-122"/>
                <a:cs typeface="Poppins Light" charset="0"/>
              </a:rPr>
              <a:t>类库，重新训练，得到了一个名为“</a:t>
            </a:r>
            <a:r>
              <a:rPr lang="en" altLang="zh-CN" sz="1200" dirty="0" err="1">
                <a:latin typeface="FangSong" panose="02010609060101010101" pitchFamily="49" charset="-122"/>
                <a:ea typeface="FangSong" panose="02010609060101010101" pitchFamily="49" charset="-122"/>
                <a:cs typeface="Poppins Light" charset="0"/>
              </a:rPr>
              <a:t>mysnownlp</a:t>
            </a:r>
            <a:r>
              <a:rPr lang="zh-CN" altLang="en-US" sz="1200" dirty="0">
                <a:latin typeface="FangSong" panose="02010609060101010101" pitchFamily="49" charset="-122"/>
                <a:ea typeface="FangSong" panose="02010609060101010101" pitchFamily="49" charset="-122"/>
                <a:cs typeface="Poppins Light" charset="0"/>
              </a:rPr>
              <a:t>”的自己的类库。</a:t>
            </a:r>
            <a:endParaRPr lang="zh-CN" altLang="en" sz="1200" dirty="0">
              <a:latin typeface="FangSong" panose="02010609060101010101" pitchFamily="49" charset="-122"/>
              <a:ea typeface="FangSong" panose="02010609060101010101" pitchFamily="49" charset="-122"/>
              <a:cs typeface="Poppins Light" charset="0"/>
            </a:endParaRPr>
          </a:p>
          <a:p>
            <a:pPr>
              <a:lnSpc>
                <a:spcPct val="130000"/>
              </a:lnSpc>
            </a:pPr>
            <a:r>
              <a:rPr lang="zh-CN" altLang="en-US" sz="1200" dirty="0">
                <a:latin typeface="FangSong" panose="02010609060101010101" pitchFamily="49" charset="-122"/>
                <a:ea typeface="FangSong" panose="02010609060101010101" pitchFamily="49" charset="-122"/>
                <a:cs typeface="Poppins Light" charset="0"/>
              </a:rPr>
              <a:t>​</a:t>
            </a:r>
            <a:r>
              <a:rPr lang="en-US" altLang="zh-CN" sz="1200" dirty="0">
                <a:latin typeface="FangSong" panose="02010609060101010101" pitchFamily="49" charset="-122"/>
                <a:ea typeface="FangSong" panose="02010609060101010101" pitchFamily="49" charset="-122"/>
                <a:cs typeface="Poppins Light" charset="0"/>
              </a:rPr>
              <a:t>	</a:t>
            </a:r>
            <a:r>
              <a:rPr lang="en" altLang="zh-CN" sz="1200" dirty="0">
                <a:latin typeface="FangSong" panose="02010609060101010101" pitchFamily="49" charset="-122"/>
                <a:ea typeface="FangSong" panose="02010609060101010101" pitchFamily="49" charset="-122"/>
                <a:cs typeface="Poppins Light" charset="0"/>
              </a:rPr>
              <a:t>Snownlp</a:t>
            </a:r>
            <a:r>
              <a:rPr lang="zh-CN" altLang="en-US" sz="1200" dirty="0">
                <a:latin typeface="FangSong" panose="02010609060101010101" pitchFamily="49" charset="-122"/>
                <a:ea typeface="FangSong" panose="02010609060101010101" pitchFamily="49" charset="-122"/>
                <a:cs typeface="Poppins Light" charset="0"/>
              </a:rPr>
              <a:t>中的情感分析（</a:t>
            </a:r>
            <a:r>
              <a:rPr lang="en" altLang="zh-CN" sz="1200" dirty="0">
                <a:latin typeface="FangSong" panose="02010609060101010101" pitchFamily="49" charset="-122"/>
                <a:ea typeface="FangSong" panose="02010609060101010101" pitchFamily="49" charset="-122"/>
                <a:cs typeface="Poppins Light" charset="0"/>
              </a:rPr>
              <a:t>Sentiment</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调用的机器学习算法是上面提到朴素贝叶斯</a:t>
            </a:r>
            <a:r>
              <a:rPr lang="zh-CN" altLang="en" sz="1200" dirty="0">
                <a:latin typeface="FangSong" panose="02010609060101010101" pitchFamily="49" charset="-122"/>
                <a:ea typeface="FangSong" panose="02010609060101010101" pitchFamily="49" charset="-122"/>
                <a:cs typeface="Poppins Light" charset="0"/>
              </a:rPr>
              <a:t>，</a:t>
            </a:r>
            <a:r>
              <a:rPr lang="zh-CN" altLang="en-US" sz="1200" dirty="0">
                <a:latin typeface="FangSong" panose="02010609060101010101" pitchFamily="49" charset="-122"/>
                <a:ea typeface="FangSong" panose="02010609060101010101" pitchFamily="49" charset="-122"/>
                <a:cs typeface="Poppins Light" charset="0"/>
              </a:rPr>
              <a:t>有关情感分析的最核心算法在</a:t>
            </a:r>
            <a:r>
              <a:rPr lang="en" altLang="zh-CN" sz="1200" dirty="0">
                <a:latin typeface="FangSong" panose="02010609060101010101" pitchFamily="49" charset="-122"/>
                <a:ea typeface="FangSong" panose="02010609060101010101" pitchFamily="49" charset="-122"/>
                <a:cs typeface="Poppins Light" charset="0"/>
              </a:rPr>
              <a:t>Sentiment</a:t>
            </a:r>
            <a:r>
              <a:rPr lang="zh-CN" altLang="en-US" sz="1200" dirty="0">
                <a:latin typeface="FangSong" panose="02010609060101010101" pitchFamily="49" charset="-122"/>
                <a:ea typeface="FangSong" panose="02010609060101010101" pitchFamily="49" charset="-122"/>
                <a:cs typeface="Poppins Light" charset="0"/>
              </a:rPr>
              <a:t>类中，</a:t>
            </a:r>
            <a:r>
              <a:rPr lang="en" altLang="zh-CN" sz="1200" dirty="0">
                <a:latin typeface="FangSong" panose="02010609060101010101" pitchFamily="49" charset="-122"/>
                <a:ea typeface="FangSong" panose="02010609060101010101" pitchFamily="49" charset="-122"/>
                <a:cs typeface="Poppins Light" charset="0"/>
              </a:rPr>
              <a:t> </a:t>
            </a:r>
            <a:r>
              <a:rPr lang="en" altLang="zh-CN" sz="1200" dirty="0" err="1">
                <a:latin typeface="FangSong" panose="02010609060101010101" pitchFamily="49" charset="-122"/>
                <a:ea typeface="FangSong" panose="02010609060101010101" pitchFamily="49" charset="-122"/>
                <a:cs typeface="Poppins Light" charset="0"/>
              </a:rPr>
              <a:t>snownlp</a:t>
            </a:r>
            <a:r>
              <a:rPr lang="zh-CN" altLang="en-US" sz="1200" dirty="0">
                <a:latin typeface="FangSong" panose="02010609060101010101" pitchFamily="49" charset="-122"/>
                <a:ea typeface="FangSong" panose="02010609060101010101" pitchFamily="49" charset="-122"/>
                <a:cs typeface="Poppins Light" charset="0"/>
              </a:rPr>
              <a:t>本身有训练好的模型，但该模型的训练语料来自商品购买评价，不适用本次的作业。通过投入我们新的训练集后，我们训练好的贝叶斯模型被保存为一个名为</a:t>
            </a:r>
            <a:r>
              <a:rPr lang="en" altLang="zh-CN" sz="1200" dirty="0">
                <a:latin typeface="FangSong" panose="02010609060101010101" pitchFamily="49" charset="-122"/>
                <a:ea typeface="FangSong" panose="02010609060101010101" pitchFamily="49" charset="-122"/>
                <a:cs typeface="Poppins Light" charset="0"/>
              </a:rPr>
              <a:t>sentiment.marshal.3</a:t>
            </a:r>
            <a:r>
              <a:rPr lang="zh-CN" altLang="en-US" sz="1200" dirty="0">
                <a:latin typeface="FangSong" panose="02010609060101010101" pitchFamily="49" charset="-122"/>
                <a:ea typeface="FangSong" panose="02010609060101010101" pitchFamily="49" charset="-122"/>
                <a:cs typeface="Poppins Light" charset="0"/>
              </a:rPr>
              <a:t>的文件，还需要修改</a:t>
            </a:r>
            <a:r>
              <a:rPr lang="en-US" altLang="zh-CN" sz="1200" dirty="0">
                <a:latin typeface="FangSong" panose="02010609060101010101" pitchFamily="49" charset="-122"/>
                <a:ea typeface="FangSong" panose="02010609060101010101" pitchFamily="49" charset="-122"/>
                <a:cs typeface="Poppins Light" charset="0"/>
              </a:rPr>
              <a:t>my</a:t>
            </a:r>
            <a:r>
              <a:rPr lang="en" altLang="zh-CN" sz="1200" dirty="0" err="1">
                <a:latin typeface="FangSong" panose="02010609060101010101" pitchFamily="49" charset="-122"/>
                <a:ea typeface="FangSong" panose="02010609060101010101" pitchFamily="49" charset="-122"/>
                <a:cs typeface="Poppins Light" charset="0"/>
              </a:rPr>
              <a:t>snownlp</a:t>
            </a:r>
            <a:r>
              <a:rPr lang="en" altLang="zh-CN" sz="1200" dirty="0">
                <a:latin typeface="FangSong" panose="02010609060101010101" pitchFamily="49" charset="-122"/>
                <a:ea typeface="FangSong" panose="02010609060101010101" pitchFamily="49" charset="-122"/>
                <a:cs typeface="Poppins Light" charset="0"/>
              </a:rPr>
              <a:t>/seg/__</a:t>
            </a:r>
            <a:r>
              <a:rPr lang="en" altLang="zh-CN" sz="1200" dirty="0" err="1">
                <a:latin typeface="FangSong" panose="02010609060101010101" pitchFamily="49" charset="-122"/>
                <a:ea typeface="FangSong" panose="02010609060101010101" pitchFamily="49" charset="-122"/>
                <a:cs typeface="Poppins Light" charset="0"/>
              </a:rPr>
              <a:t>init</a:t>
            </a:r>
            <a:r>
              <a:rPr lang="en" altLang="zh-CN" sz="1200" dirty="0">
                <a:latin typeface="FangSong" panose="02010609060101010101" pitchFamily="49" charset="-122"/>
                <a:ea typeface="FangSong" panose="02010609060101010101" pitchFamily="49" charset="-122"/>
                <a:cs typeface="Poppins Light" charset="0"/>
              </a:rPr>
              <a:t>__.</a:t>
            </a:r>
            <a:r>
              <a:rPr lang="en" altLang="zh-CN" sz="1200" dirty="0" err="1">
                <a:latin typeface="FangSong" panose="02010609060101010101" pitchFamily="49" charset="-122"/>
                <a:ea typeface="FangSong" panose="02010609060101010101" pitchFamily="49" charset="-122"/>
                <a:cs typeface="Poppins Light" charset="0"/>
              </a:rPr>
              <a:t>py</a:t>
            </a:r>
            <a:r>
              <a:rPr lang="zh-CN" altLang="en-US" sz="1200" dirty="0">
                <a:latin typeface="FangSong" panose="02010609060101010101" pitchFamily="49" charset="-122"/>
                <a:ea typeface="FangSong" panose="02010609060101010101" pitchFamily="49" charset="-122"/>
                <a:cs typeface="Poppins Light" charset="0"/>
              </a:rPr>
              <a:t>里的</a:t>
            </a:r>
            <a:r>
              <a:rPr lang="en" altLang="zh-CN" sz="1200" dirty="0" err="1">
                <a:latin typeface="FangSong" panose="02010609060101010101" pitchFamily="49" charset="-122"/>
                <a:ea typeface="FangSong" panose="02010609060101010101" pitchFamily="49" charset="-122"/>
                <a:cs typeface="Poppins Light" charset="0"/>
              </a:rPr>
              <a:t>data_path</a:t>
            </a:r>
            <a:r>
              <a:rPr lang="zh-CN" altLang="en-US" sz="1200" dirty="0">
                <a:latin typeface="FangSong" panose="02010609060101010101" pitchFamily="49" charset="-122"/>
                <a:ea typeface="FangSong" panose="02010609060101010101" pitchFamily="49" charset="-122"/>
                <a:cs typeface="Poppins Light" charset="0"/>
              </a:rPr>
              <a:t>指向刚训练好的文件，之后便可以简单的调用训练好的分类器来进行判断了。</a:t>
            </a:r>
            <a:endParaRPr lang="en-US" altLang="zh-CN" sz="1200" dirty="0">
              <a:latin typeface="FangSong" panose="02010609060101010101" pitchFamily="49" charset="-122"/>
              <a:ea typeface="FangSong" panose="02010609060101010101" pitchFamily="49" charset="-122"/>
              <a:cs typeface="Poppins Light" charset="0"/>
            </a:endParaRPr>
          </a:p>
          <a:p>
            <a:pPr>
              <a:lnSpc>
                <a:spcPct val="130000"/>
              </a:lnSpc>
            </a:pPr>
            <a:r>
              <a:rPr lang="en" altLang="zh-CN" sz="1200" dirty="0">
                <a:latin typeface="FangSong" panose="02010609060101010101" pitchFamily="49" charset="-122"/>
                <a:ea typeface="FangSong" panose="02010609060101010101" pitchFamily="49" charset="-122"/>
                <a:cs typeface="Poppins Light" charset="0"/>
              </a:rPr>
              <a:t>	</a:t>
            </a:r>
            <a:endParaRPr lang="zh-CN" altLang="en-US" sz="1200" dirty="0">
              <a:solidFill>
                <a:schemeClr val="bg1">
                  <a:lumMod val="50000"/>
                </a:schemeClr>
              </a:solidFill>
            </a:endParaRPr>
          </a:p>
        </p:txBody>
      </p:sp>
      <p:cxnSp>
        <p:nvCxnSpPr>
          <p:cNvPr id="10" name="直接连接符 9">
            <a:extLst>
              <a:ext uri="{FF2B5EF4-FFF2-40B4-BE49-F238E27FC236}">
                <a16:creationId xmlns:a16="http://schemas.microsoft.com/office/drawing/2014/main" id="{82DEA4ED-3876-420C-84B5-60BCF85550D1}"/>
              </a:ext>
            </a:extLst>
          </p:cNvPr>
          <p:cNvCxnSpPr>
            <a:cxnSpLocks/>
          </p:cNvCxnSpPr>
          <p:nvPr/>
        </p:nvCxnSpPr>
        <p:spPr>
          <a:xfrm>
            <a:off x="5580162" y="2073858"/>
            <a:ext cx="0" cy="24093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9">
            <a:extLst>
              <a:ext uri="{FF2B5EF4-FFF2-40B4-BE49-F238E27FC236}">
                <a16:creationId xmlns:a16="http://schemas.microsoft.com/office/drawing/2014/main" id="{5BA5DE54-72FF-D143-A881-B99BEB2BB8CA}"/>
              </a:ext>
            </a:extLst>
          </p:cNvPr>
          <p:cNvCxnSpPr>
            <a:cxnSpLocks/>
          </p:cNvCxnSpPr>
          <p:nvPr/>
        </p:nvCxnSpPr>
        <p:spPr>
          <a:xfrm>
            <a:off x="5580162" y="356982"/>
            <a:ext cx="0" cy="1387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标题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extLst>
              <a:ext uri="{FF2B5EF4-FFF2-40B4-BE49-F238E27FC236}">
                <a16:creationId xmlns:a16="http://schemas.microsoft.com/office/drawing/2014/main" id="{BC2C9957-BFB2-2549-AC11-FB8F07186E70}"/>
              </a:ext>
            </a:extLst>
          </p:cNvPr>
          <p:cNvSpPr txBox="1">
            <a:spLocks/>
          </p:cNvSpPr>
          <p:nvPr/>
        </p:nvSpPr>
        <p:spPr>
          <a:xfrm>
            <a:off x="635284" y="-133170"/>
            <a:ext cx="2415025" cy="1773242"/>
          </a:xfrm>
          <a:prstGeom prst="rect">
            <a:avLst/>
          </a:prstGeom>
          <a:noFill/>
        </p:spPr>
        <p:txBody>
          <a:bodyPr vert="horz" wrap="square" lIns="91440" tIns="45720" rIns="91440" bIns="45720" rtlCol="0" anchor="b">
            <a:spAutoFit/>
          </a:bodyPr>
          <a:lstStyle>
            <a:lvl1pPr algn="ctr" defTabSz="672084" rtl="0" eaLnBrk="1" latinLnBrk="0" hangingPunct="1">
              <a:lnSpc>
                <a:spcPct val="90000"/>
              </a:lnSpc>
              <a:spcBef>
                <a:spcPct val="0"/>
              </a:spcBef>
              <a:buNone/>
              <a:defRPr sz="4410" kern="1200">
                <a:solidFill>
                  <a:schemeClr val="tx1"/>
                </a:solidFill>
                <a:latin typeface="+mj-lt"/>
                <a:ea typeface="+mj-ea"/>
                <a:cs typeface="+mj-cs"/>
              </a:defRPr>
            </a:lvl1pPr>
          </a:lstStyle>
          <a:p>
            <a:pPr>
              <a:lnSpc>
                <a:spcPct val="110000"/>
              </a:lnSpc>
            </a:pPr>
            <a:r>
              <a:rPr lang="en-US" altLang="zh-CN" sz="3528" dirty="0" err="1">
                <a:solidFill>
                  <a:srgbClr val="282828"/>
                </a:solidFill>
                <a:latin typeface="Zapfino" panose="03030300040707070C03" pitchFamily="66" charset="0"/>
                <a:ea typeface="AXIS Std M" panose="020B0600000000000000" pitchFamily="34" charset="-128"/>
              </a:rPr>
              <a:t>Snownlp</a:t>
            </a:r>
            <a:endParaRPr lang="en-US" altLang="zh-CN" sz="3528" dirty="0">
              <a:solidFill>
                <a:srgbClr val="282828"/>
              </a:solidFill>
              <a:latin typeface="AXIS Std M" panose="020B0600000000000000" pitchFamily="34" charset="-128"/>
              <a:ea typeface="AXIS Std M" panose="020B0600000000000000" pitchFamily="34" charset="-128"/>
            </a:endParaRPr>
          </a:p>
        </p:txBody>
      </p:sp>
      <p:sp>
        <p:nvSpPr>
          <p:cNvPr id="7" name="文本框 6">
            <a:extLst>
              <a:ext uri="{FF2B5EF4-FFF2-40B4-BE49-F238E27FC236}">
                <a16:creationId xmlns:a16="http://schemas.microsoft.com/office/drawing/2014/main" id="{5A6CD5B1-C5F4-3340-B9BE-B9D6E811F2F2}"/>
              </a:ext>
            </a:extLst>
          </p:cNvPr>
          <p:cNvSpPr txBox="1"/>
          <p:nvPr/>
        </p:nvSpPr>
        <p:spPr>
          <a:xfrm>
            <a:off x="5734990" y="294836"/>
            <a:ext cx="2494625" cy="1498680"/>
          </a:xfrm>
          <a:prstGeom prst="rect">
            <a:avLst/>
          </a:prstGeom>
          <a:noFill/>
        </p:spPr>
        <p:txBody>
          <a:bodyPr wrap="square" rtlCol="0">
            <a:spAutoFit/>
          </a:bodyPr>
          <a:lstStyle/>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初始化贝叶斯模型</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分词以及去停用词的操作 </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读入正负样本组成训练集</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调用</a:t>
            </a:r>
            <a:r>
              <a:rPr lang="en" altLang="zh-CN" sz="1200" dirty="0">
                <a:solidFill>
                  <a:prstClr val="black"/>
                </a:solidFill>
                <a:latin typeface="FangSong" panose="02010609060101010101" pitchFamily="49" charset="-122"/>
                <a:ea typeface="FangSong" panose="02010609060101010101" pitchFamily="49" charset="-122"/>
                <a:cs typeface="Poppins Light" charset="0"/>
              </a:rPr>
              <a:t>Bayes</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模型的训练方法</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得到训练好的模型</a:t>
            </a:r>
          </a:p>
          <a:p>
            <a:pPr marL="171450" lvl="0" indent="-171450">
              <a:lnSpc>
                <a:spcPct val="130000"/>
              </a:lnSpc>
              <a:buFont typeface="Arial" panose="020B0604020202020204" pitchFamily="34" charset="0"/>
              <a:buChar char="•"/>
            </a:pPr>
            <a:r>
              <a:rPr lang="zh-CN" altLang="en-US" sz="1200" dirty="0">
                <a:solidFill>
                  <a:prstClr val="black"/>
                </a:solidFill>
                <a:latin typeface="FangSong" panose="02010609060101010101" pitchFamily="49" charset="-122"/>
                <a:ea typeface="FangSong" panose="02010609060101010101" pitchFamily="49" charset="-122"/>
                <a:cs typeface="Poppins Light" charset="0"/>
              </a:rPr>
              <a:t>保存最终的模型</a:t>
            </a:r>
          </a:p>
        </p:txBody>
      </p:sp>
      <p:sp>
        <p:nvSpPr>
          <p:cNvPr id="8" name="文本框 7">
            <a:extLst>
              <a:ext uri="{FF2B5EF4-FFF2-40B4-BE49-F238E27FC236}">
                <a16:creationId xmlns:a16="http://schemas.microsoft.com/office/drawing/2014/main" id="{7433BDAF-D9A2-1843-80BE-19DA39CA1331}"/>
              </a:ext>
            </a:extLst>
          </p:cNvPr>
          <p:cNvSpPr txBox="1"/>
          <p:nvPr/>
        </p:nvSpPr>
        <p:spPr>
          <a:xfrm>
            <a:off x="5717234" y="2073858"/>
            <a:ext cx="3071659" cy="2769989"/>
          </a:xfrm>
          <a:prstGeom prst="rect">
            <a:avLst/>
          </a:prstGeom>
          <a:noFill/>
        </p:spPr>
        <p:txBody>
          <a:bodyPr wrap="square" rtlCol="0">
            <a:spAutoFit/>
          </a:bodyPr>
          <a:lstStyle/>
          <a:p>
            <a:pPr lvl="0">
              <a:lnSpc>
                <a:spcPct val="130000"/>
              </a:lnSpc>
            </a:pPr>
            <a:r>
              <a:rPr lang="en" altLang="zh-CN" sz="1200" dirty="0">
                <a:solidFill>
                  <a:prstClr val="black"/>
                </a:solidFill>
                <a:latin typeface="FangSong" panose="02010609060101010101" pitchFamily="49" charset="-122"/>
                <a:ea typeface="FangSong" panose="02010609060101010101" pitchFamily="49" charset="-122"/>
                <a:cs typeface="Poppins Light" charset="0"/>
              </a:rPr>
              <a:t>	</a:t>
            </a:r>
            <a:r>
              <a:rPr lang="en" altLang="zh-CN" sz="1200" dirty="0" err="1">
                <a:solidFill>
                  <a:prstClr val="black"/>
                </a:solidFill>
                <a:latin typeface="FangSong" panose="02010609060101010101" pitchFamily="49" charset="-122"/>
                <a:ea typeface="FangSong" panose="02010609060101010101" pitchFamily="49" charset="-122"/>
                <a:cs typeface="Poppins Light" charset="0"/>
              </a:rPr>
              <a:t>mysnownlp</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的情感分析，会给我们返回一个积极情绪的概率，此概率为是一个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0~1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的浮点数。概率越接近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1</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，表示是积极心态的概率越高，越靠近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，表示是消极心态的概率越高，而对于接近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0.5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的样本，我们则认为其是中立心态，经过简单的尝试，我们将大于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0.8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和小于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0.2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的才视为强烈的积极和消极，而对于 </a:t>
            </a:r>
            <a:r>
              <a:rPr lang="en-US" altLang="zh-CN" sz="1200" dirty="0">
                <a:solidFill>
                  <a:prstClr val="black"/>
                </a:solidFill>
                <a:latin typeface="FangSong" panose="02010609060101010101" pitchFamily="49" charset="-122"/>
                <a:ea typeface="FangSong" panose="02010609060101010101" pitchFamily="49" charset="-122"/>
                <a:cs typeface="Poppins Light" charset="0"/>
              </a:rPr>
              <a:t>0.2~0.8 </a:t>
            </a:r>
            <a:r>
              <a:rPr lang="zh-CN" altLang="en-US" sz="1200" dirty="0">
                <a:solidFill>
                  <a:prstClr val="black"/>
                </a:solidFill>
                <a:latin typeface="FangSong" panose="02010609060101010101" pitchFamily="49" charset="-122"/>
                <a:ea typeface="FangSong" panose="02010609060101010101" pitchFamily="49" charset="-122"/>
                <a:cs typeface="Poppins Light" charset="0"/>
              </a:rPr>
              <a:t>的样本，我们则认为其在积极和消极的置信度之外。</a:t>
            </a:r>
          </a:p>
          <a:p>
            <a:endParaRPr kumimoji="1" lang="zh-CN" altLang="en-US" dirty="0"/>
          </a:p>
        </p:txBody>
      </p:sp>
    </p:spTree>
    <p:extLst>
      <p:ext uri="{BB962C8B-B14F-4D97-AF65-F5344CB8AC3E}">
        <p14:creationId xmlns:p14="http://schemas.microsoft.com/office/powerpoint/2010/main" val="1324351749"/>
      </p:ext>
    </p:extLst>
  </p:cSld>
  <p:clrMapOvr>
    <a:masterClrMapping/>
  </p:clrMapOvr>
  <p:transition spd="slow" advTm="263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B2844C-CFFB-F442-BEAA-F28D5413D5F5}"/>
              </a:ext>
            </a:extLst>
          </p:cNvPr>
          <p:cNvSpPr>
            <a:spLocks noGrp="1"/>
          </p:cNvSpPr>
          <p:nvPr>
            <p:ph idx="1"/>
          </p:nvPr>
        </p:nvSpPr>
        <p:spPr>
          <a:xfrm>
            <a:off x="618718" y="1003179"/>
            <a:ext cx="7762102" cy="3589871"/>
          </a:xfrm>
        </p:spPr>
        <p:txBody>
          <a:bodyPr numCol="2">
            <a:normAutofit fontScale="47500" lnSpcReduction="20000"/>
          </a:bodyPr>
          <a:lstStyle/>
          <a:p>
            <a:r>
              <a:rPr kumimoji="1" lang="en" altLang="zh-CN" dirty="0"/>
              <a:t>class Sentiment(object):</a:t>
            </a:r>
          </a:p>
          <a:p>
            <a:endParaRPr kumimoji="1" lang="en" altLang="zh-CN" dirty="0"/>
          </a:p>
          <a:p>
            <a:r>
              <a:rPr kumimoji="1" lang="en" altLang="zh-CN" dirty="0"/>
              <a:t>    def __</a:t>
            </a:r>
            <a:r>
              <a:rPr kumimoji="1" lang="en" altLang="zh-CN" dirty="0" err="1"/>
              <a:t>init</a:t>
            </a:r>
            <a:r>
              <a:rPr kumimoji="1" lang="en" altLang="zh-CN" dirty="0"/>
              <a:t>__(self):</a:t>
            </a:r>
          </a:p>
          <a:p>
            <a:r>
              <a:rPr kumimoji="1" lang="en" altLang="zh-CN" dirty="0"/>
              <a:t>        </a:t>
            </a:r>
            <a:r>
              <a:rPr kumimoji="1" lang="en" altLang="zh-CN" dirty="0" err="1"/>
              <a:t>self.classifier</a:t>
            </a:r>
            <a:r>
              <a:rPr kumimoji="1" lang="en" altLang="zh-CN" dirty="0"/>
              <a:t> = Bayes() # </a:t>
            </a:r>
            <a:r>
              <a:rPr kumimoji="1" lang="zh-CN" altLang="en-US" dirty="0"/>
              <a:t>使用的是</a:t>
            </a:r>
            <a:r>
              <a:rPr kumimoji="1" lang="en" altLang="zh-CN" dirty="0"/>
              <a:t>Bayes</a:t>
            </a:r>
            <a:r>
              <a:rPr kumimoji="1" lang="zh-CN" altLang="en-US" dirty="0"/>
              <a:t>的模型</a:t>
            </a:r>
          </a:p>
          <a:p>
            <a:endParaRPr kumimoji="1" lang="zh-CN" altLang="en-US" dirty="0"/>
          </a:p>
          <a:p>
            <a:r>
              <a:rPr kumimoji="1" lang="zh-CN" altLang="en-US" dirty="0"/>
              <a:t>    </a:t>
            </a:r>
            <a:r>
              <a:rPr kumimoji="1" lang="en" altLang="zh-CN" dirty="0"/>
              <a:t>def save(self, </a:t>
            </a:r>
            <a:r>
              <a:rPr kumimoji="1" lang="en" altLang="zh-CN" dirty="0" err="1"/>
              <a:t>fname</a:t>
            </a:r>
            <a:r>
              <a:rPr kumimoji="1" lang="en" altLang="zh-CN" dirty="0"/>
              <a:t>, </a:t>
            </a:r>
            <a:r>
              <a:rPr kumimoji="1" lang="en" altLang="zh-CN" dirty="0" err="1"/>
              <a:t>iszip</a:t>
            </a:r>
            <a:r>
              <a:rPr kumimoji="1" lang="en" altLang="zh-CN" dirty="0"/>
              <a:t>=True):</a:t>
            </a:r>
          </a:p>
          <a:p>
            <a:r>
              <a:rPr kumimoji="1" lang="en" altLang="zh-CN" dirty="0"/>
              <a:t>        </a:t>
            </a:r>
            <a:r>
              <a:rPr kumimoji="1" lang="en" altLang="zh-CN" dirty="0" err="1"/>
              <a:t>self.classifier.save</a:t>
            </a:r>
            <a:r>
              <a:rPr kumimoji="1" lang="en" altLang="zh-CN" dirty="0"/>
              <a:t>(</a:t>
            </a:r>
            <a:r>
              <a:rPr kumimoji="1" lang="en" altLang="zh-CN" dirty="0" err="1"/>
              <a:t>fname</a:t>
            </a:r>
            <a:r>
              <a:rPr kumimoji="1" lang="en" altLang="zh-CN" dirty="0"/>
              <a:t>, </a:t>
            </a:r>
            <a:r>
              <a:rPr kumimoji="1" lang="en" altLang="zh-CN" dirty="0" err="1"/>
              <a:t>iszip</a:t>
            </a:r>
            <a:r>
              <a:rPr kumimoji="1" lang="en" altLang="zh-CN" dirty="0"/>
              <a:t>) # </a:t>
            </a:r>
            <a:r>
              <a:rPr kumimoji="1" lang="zh-CN" altLang="en-US" dirty="0"/>
              <a:t>保存最终的模型</a:t>
            </a:r>
          </a:p>
          <a:p>
            <a:endParaRPr kumimoji="1" lang="zh-CN" altLang="en-US" dirty="0"/>
          </a:p>
          <a:p>
            <a:r>
              <a:rPr kumimoji="1" lang="zh-CN" altLang="en-US" dirty="0"/>
              <a:t>    </a:t>
            </a:r>
            <a:r>
              <a:rPr kumimoji="1" lang="en" altLang="zh-CN" dirty="0"/>
              <a:t>def load(self, </a:t>
            </a:r>
            <a:r>
              <a:rPr kumimoji="1" lang="en" altLang="zh-CN" dirty="0" err="1"/>
              <a:t>fname</a:t>
            </a:r>
            <a:r>
              <a:rPr kumimoji="1" lang="en" altLang="zh-CN" dirty="0"/>
              <a:t>=</a:t>
            </a:r>
            <a:r>
              <a:rPr kumimoji="1" lang="en" altLang="zh-CN" dirty="0" err="1"/>
              <a:t>data_path</a:t>
            </a:r>
            <a:r>
              <a:rPr kumimoji="1" lang="en" altLang="zh-CN" dirty="0"/>
              <a:t>, </a:t>
            </a:r>
            <a:r>
              <a:rPr kumimoji="1" lang="en" altLang="zh-CN" dirty="0" err="1"/>
              <a:t>iszip</a:t>
            </a:r>
            <a:r>
              <a:rPr kumimoji="1" lang="en" altLang="zh-CN" dirty="0"/>
              <a:t>=True):</a:t>
            </a:r>
          </a:p>
          <a:p>
            <a:r>
              <a:rPr kumimoji="1" lang="en" altLang="zh-CN" dirty="0"/>
              <a:t>        </a:t>
            </a:r>
            <a:r>
              <a:rPr kumimoji="1" lang="en" altLang="zh-CN" dirty="0" err="1"/>
              <a:t>self.classifier.load</a:t>
            </a:r>
            <a:r>
              <a:rPr kumimoji="1" lang="en" altLang="zh-CN" dirty="0"/>
              <a:t>(</a:t>
            </a:r>
            <a:r>
              <a:rPr kumimoji="1" lang="en" altLang="zh-CN" dirty="0" err="1"/>
              <a:t>fname</a:t>
            </a:r>
            <a:r>
              <a:rPr kumimoji="1" lang="en" altLang="zh-CN" dirty="0"/>
              <a:t>, </a:t>
            </a:r>
            <a:r>
              <a:rPr kumimoji="1" lang="en" altLang="zh-CN" dirty="0" err="1"/>
              <a:t>iszip</a:t>
            </a:r>
            <a:r>
              <a:rPr kumimoji="1" lang="en" altLang="zh-CN" dirty="0"/>
              <a:t>) # </a:t>
            </a:r>
            <a:r>
              <a:rPr kumimoji="1" lang="zh-CN" altLang="en-US" dirty="0"/>
              <a:t>加载贝叶斯模型</a:t>
            </a:r>
          </a:p>
          <a:p>
            <a:endParaRPr kumimoji="1" lang="zh-CN" altLang="en-US" dirty="0"/>
          </a:p>
          <a:p>
            <a:r>
              <a:rPr kumimoji="1" lang="zh-CN" altLang="en-US" dirty="0"/>
              <a:t>    </a:t>
            </a:r>
            <a:r>
              <a:rPr kumimoji="1" lang="en-US" altLang="zh-CN" dirty="0"/>
              <a:t># </a:t>
            </a:r>
            <a:r>
              <a:rPr kumimoji="1" lang="zh-CN" altLang="en-US" dirty="0"/>
              <a:t>分词以及去停用词的操作    </a:t>
            </a:r>
          </a:p>
          <a:p>
            <a:r>
              <a:rPr kumimoji="1" lang="zh-CN" altLang="en-US" dirty="0"/>
              <a:t>    </a:t>
            </a:r>
            <a:r>
              <a:rPr kumimoji="1" lang="en" altLang="zh-CN" dirty="0"/>
              <a:t>def handle(self, doc):</a:t>
            </a:r>
          </a:p>
          <a:p>
            <a:r>
              <a:rPr kumimoji="1" lang="en" altLang="zh-CN" dirty="0"/>
              <a:t>        words = </a:t>
            </a:r>
            <a:r>
              <a:rPr kumimoji="1" lang="en" altLang="zh-CN" dirty="0" err="1"/>
              <a:t>seg.seg</a:t>
            </a:r>
            <a:r>
              <a:rPr kumimoji="1" lang="en" altLang="zh-CN" dirty="0"/>
              <a:t>(doc) # </a:t>
            </a:r>
            <a:r>
              <a:rPr kumimoji="1" lang="zh-CN" altLang="en-US" dirty="0"/>
              <a:t>分词</a:t>
            </a:r>
          </a:p>
          <a:p>
            <a:r>
              <a:rPr kumimoji="1" lang="zh-CN" altLang="en-US" dirty="0"/>
              <a:t>        </a:t>
            </a:r>
            <a:r>
              <a:rPr kumimoji="1" lang="en" altLang="zh-CN" dirty="0"/>
              <a:t>words = </a:t>
            </a:r>
            <a:r>
              <a:rPr kumimoji="1" lang="en" altLang="zh-CN" dirty="0" err="1"/>
              <a:t>normal.filter_stop</a:t>
            </a:r>
            <a:r>
              <a:rPr kumimoji="1" lang="en" altLang="zh-CN" dirty="0"/>
              <a:t>(words) # </a:t>
            </a:r>
            <a:r>
              <a:rPr kumimoji="1" lang="zh-CN" altLang="en-US" dirty="0"/>
              <a:t>去停用词</a:t>
            </a:r>
          </a:p>
          <a:p>
            <a:r>
              <a:rPr kumimoji="1" lang="zh-CN" altLang="en-US" dirty="0"/>
              <a:t>        </a:t>
            </a:r>
            <a:r>
              <a:rPr kumimoji="1" lang="en" altLang="zh-CN" dirty="0"/>
              <a:t>return words # </a:t>
            </a:r>
            <a:r>
              <a:rPr kumimoji="1" lang="zh-CN" altLang="en-US" dirty="0"/>
              <a:t>返回分词后的结果</a:t>
            </a:r>
          </a:p>
          <a:p>
            <a:endParaRPr kumimoji="1" lang="zh-CN" altLang="en-US" dirty="0"/>
          </a:p>
          <a:p>
            <a:r>
              <a:rPr kumimoji="1" lang="zh-CN" altLang="en-US" dirty="0"/>
              <a:t>    </a:t>
            </a:r>
            <a:r>
              <a:rPr kumimoji="1" lang="en" altLang="zh-CN" dirty="0"/>
              <a:t>def train(self, </a:t>
            </a:r>
            <a:r>
              <a:rPr kumimoji="1" lang="en" altLang="zh-CN" dirty="0" err="1"/>
              <a:t>neg_docs</a:t>
            </a:r>
            <a:r>
              <a:rPr kumimoji="1" lang="en" altLang="zh-CN" dirty="0"/>
              <a:t>, </a:t>
            </a:r>
            <a:r>
              <a:rPr kumimoji="1" lang="en" altLang="zh-CN" dirty="0" err="1"/>
              <a:t>pos_docs</a:t>
            </a:r>
            <a:r>
              <a:rPr kumimoji="1" lang="en" altLang="zh-CN" dirty="0"/>
              <a:t>):</a:t>
            </a:r>
          </a:p>
          <a:p>
            <a:r>
              <a:rPr kumimoji="1" lang="en" altLang="zh-CN" dirty="0"/>
              <a:t>        data = []</a:t>
            </a:r>
          </a:p>
          <a:p>
            <a:r>
              <a:rPr kumimoji="1" lang="en" altLang="zh-CN" dirty="0"/>
              <a:t>        # </a:t>
            </a:r>
            <a:r>
              <a:rPr kumimoji="1" lang="zh-CN" altLang="en-US" dirty="0"/>
              <a:t>读入负样本</a:t>
            </a:r>
          </a:p>
          <a:p>
            <a:r>
              <a:rPr kumimoji="1" lang="zh-CN" altLang="en-US" dirty="0"/>
              <a:t>        </a:t>
            </a:r>
            <a:r>
              <a:rPr kumimoji="1" lang="en" altLang="zh-CN" dirty="0"/>
              <a:t>for sent in </a:t>
            </a:r>
            <a:r>
              <a:rPr kumimoji="1" lang="en" altLang="zh-CN" dirty="0" err="1"/>
              <a:t>neg_docs</a:t>
            </a:r>
            <a:r>
              <a:rPr kumimoji="1" lang="en" altLang="zh-CN" dirty="0"/>
              <a:t>:</a:t>
            </a:r>
          </a:p>
          <a:p>
            <a:r>
              <a:rPr kumimoji="1" lang="en" altLang="zh-CN" dirty="0"/>
              <a:t>            </a:t>
            </a:r>
            <a:r>
              <a:rPr kumimoji="1" lang="en" altLang="zh-CN" dirty="0" err="1"/>
              <a:t>data.append</a:t>
            </a:r>
            <a:r>
              <a:rPr kumimoji="1" lang="en" altLang="zh-CN" dirty="0"/>
              <a:t>([</a:t>
            </a:r>
            <a:r>
              <a:rPr kumimoji="1" lang="en" altLang="zh-CN" dirty="0" err="1"/>
              <a:t>self.handle</a:t>
            </a:r>
            <a:r>
              <a:rPr kumimoji="1" lang="en" altLang="zh-CN" dirty="0"/>
              <a:t>(sent), 'neg'])</a:t>
            </a:r>
          </a:p>
          <a:p>
            <a:r>
              <a:rPr kumimoji="1" lang="en" altLang="zh-CN" dirty="0"/>
              <a:t>        # </a:t>
            </a:r>
            <a:r>
              <a:rPr kumimoji="1" lang="zh-CN" altLang="en-US" dirty="0"/>
              <a:t>读入正样本</a:t>
            </a:r>
          </a:p>
          <a:p>
            <a:r>
              <a:rPr kumimoji="1" lang="zh-CN" altLang="en-US" dirty="0"/>
              <a:t>        </a:t>
            </a:r>
            <a:r>
              <a:rPr kumimoji="1" lang="en" altLang="zh-CN" dirty="0"/>
              <a:t>for sent in </a:t>
            </a:r>
            <a:r>
              <a:rPr kumimoji="1" lang="en" altLang="zh-CN" dirty="0" err="1"/>
              <a:t>pos_docs</a:t>
            </a:r>
            <a:r>
              <a:rPr kumimoji="1" lang="en" altLang="zh-CN" dirty="0"/>
              <a:t>:</a:t>
            </a:r>
          </a:p>
          <a:p>
            <a:r>
              <a:rPr kumimoji="1" lang="en" altLang="zh-CN" dirty="0"/>
              <a:t>            </a:t>
            </a:r>
            <a:r>
              <a:rPr kumimoji="1" lang="en" altLang="zh-CN" dirty="0" err="1"/>
              <a:t>data.append</a:t>
            </a:r>
            <a:r>
              <a:rPr kumimoji="1" lang="en" altLang="zh-CN" dirty="0"/>
              <a:t>([</a:t>
            </a:r>
            <a:r>
              <a:rPr kumimoji="1" lang="en" altLang="zh-CN" dirty="0" err="1"/>
              <a:t>self.handle</a:t>
            </a:r>
            <a:r>
              <a:rPr kumimoji="1" lang="en" altLang="zh-CN" dirty="0"/>
              <a:t>(sent), 'pos'])</a:t>
            </a:r>
          </a:p>
          <a:p>
            <a:r>
              <a:rPr kumimoji="1" lang="en" altLang="zh-CN" dirty="0"/>
              <a:t>        # </a:t>
            </a:r>
            <a:r>
              <a:rPr kumimoji="1" lang="zh-CN" altLang="en-US" dirty="0"/>
              <a:t>调用的是</a:t>
            </a:r>
            <a:r>
              <a:rPr kumimoji="1" lang="en" altLang="zh-CN" dirty="0"/>
              <a:t>Bayes</a:t>
            </a:r>
            <a:r>
              <a:rPr kumimoji="1" lang="zh-CN" altLang="en-US" dirty="0"/>
              <a:t>模型的训练方法</a:t>
            </a:r>
          </a:p>
          <a:p>
            <a:r>
              <a:rPr kumimoji="1" lang="zh-CN" altLang="en-US" dirty="0"/>
              <a:t>        </a:t>
            </a:r>
            <a:r>
              <a:rPr kumimoji="1" lang="en" altLang="zh-CN" dirty="0" err="1"/>
              <a:t>self.classifier.train</a:t>
            </a:r>
            <a:r>
              <a:rPr kumimoji="1" lang="en" altLang="zh-CN" dirty="0"/>
              <a:t>(data)</a:t>
            </a:r>
          </a:p>
          <a:p>
            <a:endParaRPr kumimoji="1" lang="en" altLang="zh-CN" dirty="0"/>
          </a:p>
          <a:p>
            <a:r>
              <a:rPr kumimoji="1" lang="en" altLang="zh-CN" dirty="0"/>
              <a:t>    def classify(self, sent):</a:t>
            </a:r>
          </a:p>
          <a:p>
            <a:r>
              <a:rPr kumimoji="1" lang="en" altLang="zh-CN" dirty="0"/>
              <a:t>        # 1</a:t>
            </a:r>
            <a:r>
              <a:rPr kumimoji="1" lang="zh-CN" altLang="en" dirty="0"/>
              <a:t>、</a:t>
            </a:r>
            <a:r>
              <a:rPr kumimoji="1" lang="zh-CN" altLang="en-US" dirty="0"/>
              <a:t>调用</a:t>
            </a:r>
            <a:r>
              <a:rPr kumimoji="1" lang="en" altLang="zh-CN" dirty="0"/>
              <a:t>sentiment</a:t>
            </a:r>
            <a:r>
              <a:rPr kumimoji="1" lang="zh-CN" altLang="en-US" dirty="0"/>
              <a:t>类中的</a:t>
            </a:r>
            <a:r>
              <a:rPr kumimoji="1" lang="en" altLang="zh-CN" dirty="0"/>
              <a:t>handle</a:t>
            </a:r>
            <a:r>
              <a:rPr kumimoji="1" lang="zh-CN" altLang="en-US" dirty="0"/>
              <a:t>方法</a:t>
            </a:r>
          </a:p>
          <a:p>
            <a:r>
              <a:rPr kumimoji="1" lang="zh-CN" altLang="en-US" dirty="0"/>
              <a:t>        </a:t>
            </a:r>
            <a:r>
              <a:rPr kumimoji="1" lang="en-US" altLang="zh-CN" dirty="0"/>
              <a:t># 2</a:t>
            </a:r>
            <a:r>
              <a:rPr kumimoji="1" lang="zh-CN" altLang="en-US" dirty="0"/>
              <a:t>、调用</a:t>
            </a:r>
            <a:r>
              <a:rPr kumimoji="1" lang="en" altLang="zh-CN" dirty="0"/>
              <a:t>Bayes</a:t>
            </a:r>
            <a:r>
              <a:rPr kumimoji="1" lang="zh-CN" altLang="en-US" dirty="0"/>
              <a:t>类中的</a:t>
            </a:r>
            <a:r>
              <a:rPr kumimoji="1" lang="en" altLang="zh-CN" dirty="0"/>
              <a:t>classify</a:t>
            </a:r>
            <a:r>
              <a:rPr kumimoji="1" lang="zh-CN" altLang="en-US" dirty="0"/>
              <a:t>方法</a:t>
            </a:r>
          </a:p>
          <a:p>
            <a:r>
              <a:rPr kumimoji="1" lang="zh-CN" altLang="en-US" dirty="0"/>
              <a:t>        </a:t>
            </a:r>
            <a:r>
              <a:rPr kumimoji="1" lang="en" altLang="zh-CN" dirty="0"/>
              <a:t>ret, prob = </a:t>
            </a:r>
            <a:r>
              <a:rPr kumimoji="1" lang="en" altLang="zh-CN" dirty="0" err="1"/>
              <a:t>self.classifier.classify</a:t>
            </a:r>
            <a:r>
              <a:rPr kumimoji="1" lang="en" altLang="zh-CN" dirty="0"/>
              <a:t>(</a:t>
            </a:r>
            <a:r>
              <a:rPr kumimoji="1" lang="en" altLang="zh-CN" dirty="0" err="1"/>
              <a:t>self.handle</a:t>
            </a:r>
            <a:r>
              <a:rPr kumimoji="1" lang="en" altLang="zh-CN" dirty="0"/>
              <a:t>(sent)) # </a:t>
            </a:r>
            <a:r>
              <a:rPr kumimoji="1" lang="zh-CN" altLang="en-US" dirty="0"/>
              <a:t>调用贝叶斯中的</a:t>
            </a:r>
            <a:r>
              <a:rPr kumimoji="1" lang="en" altLang="zh-CN" dirty="0"/>
              <a:t>classify</a:t>
            </a:r>
            <a:r>
              <a:rPr kumimoji="1" lang="zh-CN" altLang="en-US" dirty="0"/>
              <a:t>方法</a:t>
            </a:r>
          </a:p>
          <a:p>
            <a:r>
              <a:rPr kumimoji="1" lang="zh-CN" altLang="en-US" dirty="0"/>
              <a:t>        </a:t>
            </a:r>
            <a:r>
              <a:rPr kumimoji="1" lang="en" altLang="zh-CN" dirty="0"/>
              <a:t>if ret == 'pos':</a:t>
            </a:r>
          </a:p>
          <a:p>
            <a:r>
              <a:rPr kumimoji="1" lang="en" altLang="zh-CN" dirty="0"/>
              <a:t>            return prob</a:t>
            </a:r>
          </a:p>
          <a:p>
            <a:r>
              <a:rPr kumimoji="1" lang="en" altLang="zh-CN" dirty="0"/>
              <a:t>        return 1-probclass Sentiment(object):</a:t>
            </a:r>
            <a:endParaRPr kumimoji="1" lang="zh-CN" altLang="en-US" dirty="0"/>
          </a:p>
        </p:txBody>
      </p:sp>
      <p:sp>
        <p:nvSpPr>
          <p:cNvPr id="4" name="Rectangle 14">
            <a:extLst>
              <a:ext uri="{FF2B5EF4-FFF2-40B4-BE49-F238E27FC236}">
                <a16:creationId xmlns:a16="http://schemas.microsoft.com/office/drawing/2014/main" id="{AABC6F90-5154-F646-9C07-95ECE2CA4C86}"/>
              </a:ext>
            </a:extLst>
          </p:cNvPr>
          <p:cNvSpPr>
            <a:spLocks/>
          </p:cNvSpPr>
          <p:nvPr/>
        </p:nvSpPr>
        <p:spPr bwMode="auto">
          <a:xfrm>
            <a:off x="618717" y="369354"/>
            <a:ext cx="3509399" cy="397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defTabSz="1680210">
              <a:lnSpc>
                <a:spcPts val="3124"/>
              </a:lnSpc>
            </a:pPr>
            <a:r>
              <a:rPr lang="en" altLang="zh-CN" sz="2646" b="1" spc="184" dirty="0" err="1">
                <a:solidFill>
                  <a:schemeClr val="tx2"/>
                </a:solidFill>
                <a:latin typeface="FangSong" panose="02010609060101010101" pitchFamily="49" charset="-122"/>
                <a:ea typeface="FangSong" panose="02010609060101010101" pitchFamily="49" charset="-122"/>
                <a:cs typeface="Montserrat Semi Bold" charset="0"/>
                <a:sym typeface="Bebas Neue" charset="0"/>
              </a:rPr>
              <a:t>mysnownlp</a:t>
            </a:r>
            <a:r>
              <a:rPr lang="zh-CN" alt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rPr>
              <a:t>核心代码</a:t>
            </a:r>
            <a:endParaRPr lang="en-US" sz="2646" b="1" spc="184" dirty="0">
              <a:solidFill>
                <a:schemeClr val="tx2"/>
              </a:solidFill>
              <a:latin typeface="FangSong" panose="02010609060101010101" pitchFamily="49" charset="-122"/>
              <a:ea typeface="FangSong" panose="02010609060101010101" pitchFamily="49" charset="-122"/>
              <a:cs typeface="Montserrat Semi Bold" charset="0"/>
              <a:sym typeface="Bebas Neue" charset="0"/>
            </a:endParaRPr>
          </a:p>
        </p:txBody>
      </p:sp>
    </p:spTree>
    <p:extLst>
      <p:ext uri="{BB962C8B-B14F-4D97-AF65-F5344CB8AC3E}">
        <p14:creationId xmlns:p14="http://schemas.microsoft.com/office/powerpoint/2010/main" val="403141737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6"/>
          <p:cNvSpPr/>
          <p:nvPr/>
        </p:nvSpPr>
        <p:spPr bwMode="auto">
          <a:xfrm>
            <a:off x="618718" y="316368"/>
            <a:ext cx="2329180" cy="676910"/>
          </a:xfrm>
          <a:prstGeom prst="rect">
            <a:avLst/>
          </a:prstGeom>
          <a:noFill/>
          <a:ln>
            <a:noFill/>
          </a:ln>
        </p:spPr>
        <p:txBody>
          <a:bodyPr vert="horz" wrap="none" lIns="0" tIns="0" rIns="0" bIns="0" anchor="ctr" anchorCtr="0">
            <a:spAutoFit/>
          </a:bodyPr>
          <a:lstStyle/>
          <a:p>
            <a:r>
              <a:rPr lang="zh-CN" altLang="en-US" sz="4400" b="1" spc="184" dirty="0">
                <a:ln/>
                <a:solidFill>
                  <a:schemeClr val="accent1"/>
                </a:solidFill>
                <a:effectLst>
                  <a:outerShdw blurRad="38100" dist="25400" dir="5400000" algn="ctr" rotWithShape="0">
                    <a:srgbClr val="6E747A">
                      <a:alpha val="43000"/>
                    </a:srgbClr>
                  </a:outerShdw>
                </a:effectLst>
                <a:latin typeface="华文彩云" panose="02010800040101010101" charset="-122"/>
                <a:ea typeface="华文彩云" panose="02010800040101010101" charset="-122"/>
                <a:cs typeface="Montserrat Semi" charset="0"/>
                <a:sym typeface="Bebas Neue" charset="0"/>
              </a:rPr>
              <a:t>图像平滑</a:t>
            </a:r>
          </a:p>
        </p:txBody>
      </p:sp>
      <p:sp>
        <p:nvSpPr>
          <p:cNvPr id="4" name="文本框 3"/>
          <p:cNvSpPr txBox="1"/>
          <p:nvPr/>
        </p:nvSpPr>
        <p:spPr>
          <a:xfrm>
            <a:off x="618490" y="1177290"/>
            <a:ext cx="4821555" cy="737235"/>
          </a:xfrm>
          <a:prstGeom prst="rect">
            <a:avLst/>
          </a:prstGeom>
          <a:noFill/>
        </p:spPr>
        <p:txBody>
          <a:bodyPr wrap="square" rtlCol="0">
            <a:spAutoFit/>
          </a:bodyPr>
          <a:lstStyle/>
          <a:p>
            <a:pPr algn="l"/>
            <a:r>
              <a:rPr lang="zh-CN" altLang="en-US" b="1">
                <a:latin typeface="幼圆" panose="02010509060101010101" charset="-122"/>
                <a:ea typeface="幼圆" panose="02010509060101010101" charset="-122"/>
              </a:rPr>
              <a:t>图像平滑处理</a:t>
            </a:r>
          </a:p>
          <a:p>
            <a:pPr algn="l"/>
            <a:r>
              <a:rPr lang="zh-CN" altLang="en-US" sz="1200"/>
              <a:t>直接用源数据来做图，难免会因为数据的波动太大造成图像不够平滑</a:t>
            </a:r>
          </a:p>
          <a:p>
            <a:pPr algn="l"/>
            <a:r>
              <a:rPr lang="zh-CN" altLang="en-US" sz="1200"/>
              <a:t>这里采用</a:t>
            </a:r>
            <a:r>
              <a:rPr lang="zh-CN" altLang="en-US" sz="1200" b="1"/>
              <a:t>滑动窗口</a:t>
            </a:r>
            <a:r>
              <a:rPr lang="zh-CN" altLang="en-US" sz="1200"/>
              <a:t>的方式来使图像变得平滑</a:t>
            </a:r>
          </a:p>
        </p:txBody>
      </p:sp>
      <p:sp>
        <p:nvSpPr>
          <p:cNvPr id="7" name="文本框 6"/>
          <p:cNvSpPr txBox="1"/>
          <p:nvPr/>
        </p:nvSpPr>
        <p:spPr>
          <a:xfrm>
            <a:off x="894715" y="2087880"/>
            <a:ext cx="309880" cy="368300"/>
          </a:xfrm>
          <a:prstGeom prst="rect">
            <a:avLst/>
          </a:prstGeom>
          <a:noFill/>
        </p:spPr>
        <p:txBody>
          <a:bodyPr wrap="none" rtlCol="0">
            <a:spAutoFit/>
          </a:bodyPr>
          <a:lstStyle/>
          <a:p>
            <a:endParaRPr lang="zh-CN" altLang="en-US"/>
          </a:p>
        </p:txBody>
      </p:sp>
      <p:sp>
        <p:nvSpPr>
          <p:cNvPr id="8" name="文本框 7"/>
          <p:cNvSpPr txBox="1"/>
          <p:nvPr/>
        </p:nvSpPr>
        <p:spPr>
          <a:xfrm>
            <a:off x="618490" y="2158365"/>
            <a:ext cx="5062220" cy="737235"/>
          </a:xfrm>
          <a:prstGeom prst="rect">
            <a:avLst/>
          </a:prstGeom>
          <a:noFill/>
        </p:spPr>
        <p:txBody>
          <a:bodyPr wrap="none" rtlCol="0">
            <a:spAutoFit/>
          </a:bodyPr>
          <a:lstStyle/>
          <a:p>
            <a:pPr algn="l"/>
            <a:r>
              <a:rPr lang="zh-CN" altLang="en-US" b="1">
                <a:latin typeface="幼圆" panose="02010509060101010101" charset="-122"/>
                <a:ea typeface="幼圆" panose="02010509060101010101" charset="-122"/>
              </a:rPr>
              <a:t>原理</a:t>
            </a:r>
          </a:p>
          <a:p>
            <a:pPr algn="l"/>
            <a:r>
              <a:rPr lang="zh-CN" altLang="en-US" sz="1200">
                <a:solidFill>
                  <a:schemeClr val="tx1">
                    <a:lumMod val="50000"/>
                    <a:lumOff val="50000"/>
                  </a:schemeClr>
                </a:solidFill>
              </a:rPr>
              <a:t>取一个长度为7的窗口，计算窗口中的7个数据的平均值作为该窗口的值，</a:t>
            </a:r>
          </a:p>
          <a:p>
            <a:pPr algn="l"/>
            <a:r>
              <a:rPr lang="zh-CN" altLang="en-US" sz="1200">
                <a:solidFill>
                  <a:schemeClr val="tx1">
                    <a:lumMod val="50000"/>
                    <a:lumOff val="50000"/>
                  </a:schemeClr>
                </a:solidFill>
              </a:rPr>
              <a:t>不断平移（每次一个单位）窗口直到窗口覆盖列表中的所有数据</a:t>
            </a:r>
          </a:p>
        </p:txBody>
      </p:sp>
      <p:cxnSp>
        <p:nvCxnSpPr>
          <p:cNvPr id="9" name="直接连接符 8"/>
          <p:cNvCxnSpPr/>
          <p:nvPr/>
        </p:nvCxnSpPr>
        <p:spPr>
          <a:xfrm flipH="1">
            <a:off x="551815" y="2131060"/>
            <a:ext cx="6985" cy="756285"/>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
        <p:nvSpPr>
          <p:cNvPr id="10" name="文本框 9"/>
          <p:cNvSpPr txBox="1"/>
          <p:nvPr/>
        </p:nvSpPr>
        <p:spPr>
          <a:xfrm>
            <a:off x="618490" y="3535680"/>
            <a:ext cx="2994660" cy="1198880"/>
          </a:xfrm>
          <a:prstGeom prst="rect">
            <a:avLst/>
          </a:prstGeom>
          <a:solidFill>
            <a:schemeClr val="bg2"/>
          </a:solidFill>
        </p:spPr>
        <p:txBody>
          <a:bodyPr wrap="none" rtlCol="0">
            <a:spAutoFit/>
          </a:bodyPr>
          <a:lstStyle/>
          <a:p>
            <a:pPr algn="l"/>
            <a:r>
              <a:rPr lang="zh-CN" altLang="en-US" sz="1200"/>
              <a:t>index = 0</a:t>
            </a:r>
          </a:p>
          <a:p>
            <a:pPr algn="l"/>
            <a:r>
              <a:rPr lang="zh-CN" altLang="en-US" sz="1200"/>
              <a:t>    data = []</a:t>
            </a:r>
          </a:p>
          <a:p>
            <a:pPr algn="l"/>
            <a:r>
              <a:rPr lang="zh-CN" altLang="en-US" sz="1200"/>
              <a:t>    d = dataFrame.values</a:t>
            </a:r>
          </a:p>
          <a:p>
            <a:pPr algn="l"/>
            <a:r>
              <a:rPr lang="zh-CN" altLang="en-US" sz="1200"/>
              <a:t>    while index + 7 &lt; len(d):</a:t>
            </a:r>
          </a:p>
          <a:p>
            <a:pPr algn="l"/>
            <a:r>
              <a:rPr lang="zh-CN" altLang="en-US" sz="1200"/>
              <a:t>        data.append(sum(d[index:index + 7]) / 7)   </a:t>
            </a:r>
          </a:p>
          <a:p>
            <a:pPr algn="l"/>
            <a:r>
              <a:rPr lang="zh-CN" altLang="en-US" sz="1200"/>
              <a:t>        index += 1</a:t>
            </a:r>
          </a:p>
        </p:txBody>
      </p:sp>
      <p:sp>
        <p:nvSpPr>
          <p:cNvPr id="11" name="文本框 10"/>
          <p:cNvSpPr txBox="1"/>
          <p:nvPr/>
        </p:nvSpPr>
        <p:spPr>
          <a:xfrm>
            <a:off x="618490" y="3088005"/>
            <a:ext cx="642620" cy="368300"/>
          </a:xfrm>
          <a:prstGeom prst="rect">
            <a:avLst/>
          </a:prstGeom>
          <a:noFill/>
        </p:spPr>
        <p:txBody>
          <a:bodyPr wrap="none" rtlCol="0">
            <a:spAutoFit/>
          </a:bodyPr>
          <a:lstStyle/>
          <a:p>
            <a:r>
              <a:rPr lang="zh-CN" altLang="en-US" b="1">
                <a:latin typeface="幼圆" panose="02010509060101010101" charset="-122"/>
                <a:ea typeface="幼圆" panose="02010509060101010101" charset="-122"/>
              </a:rPr>
              <a:t>代码</a:t>
            </a:r>
          </a:p>
        </p:txBody>
      </p:sp>
      <p:sp>
        <p:nvSpPr>
          <p:cNvPr id="12" name="文本框 11"/>
          <p:cNvSpPr txBox="1"/>
          <p:nvPr/>
        </p:nvSpPr>
        <p:spPr>
          <a:xfrm>
            <a:off x="6826885" y="262890"/>
            <a:ext cx="642620" cy="368300"/>
          </a:xfrm>
          <a:prstGeom prst="rect">
            <a:avLst/>
          </a:prstGeom>
          <a:noFill/>
        </p:spPr>
        <p:txBody>
          <a:bodyPr wrap="none" rtlCol="0">
            <a:spAutoFit/>
          </a:bodyPr>
          <a:lstStyle/>
          <a:p>
            <a:pPr algn="l"/>
            <a:r>
              <a:rPr lang="zh-CN" altLang="en-US" b="1">
                <a:latin typeface="幼圆" panose="02010509060101010101" charset="-122"/>
                <a:ea typeface="幼圆" panose="02010509060101010101" charset="-122"/>
              </a:rPr>
              <a:t>效果</a:t>
            </a:r>
            <a:endParaRPr lang="en-US" altLang="zh-CN" b="1">
              <a:latin typeface="幼圆" panose="02010509060101010101" charset="-122"/>
              <a:ea typeface="幼圆" panose="02010509060101010101" charset="-122"/>
            </a:endParaRPr>
          </a:p>
        </p:txBody>
      </p:sp>
      <p:pic>
        <p:nvPicPr>
          <p:cNvPr id="13" name="图片 12" descr="new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6450" y="735965"/>
            <a:ext cx="2522855" cy="1892300"/>
          </a:xfrm>
          <a:prstGeom prst="rect">
            <a:avLst/>
          </a:prstGeom>
        </p:spPr>
      </p:pic>
      <p:pic>
        <p:nvPicPr>
          <p:cNvPr id="14" name="图片 13" descr="news_aftersmooth"/>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6450" y="2895600"/>
            <a:ext cx="2522855" cy="1892300"/>
          </a:xfrm>
          <a:prstGeom prst="rect">
            <a:avLst/>
          </a:prstGeom>
        </p:spPr>
      </p:pic>
      <p:sp>
        <p:nvSpPr>
          <p:cNvPr id="15" name="文本框 14"/>
          <p:cNvSpPr txBox="1"/>
          <p:nvPr/>
        </p:nvSpPr>
        <p:spPr>
          <a:xfrm>
            <a:off x="6853555" y="2628265"/>
            <a:ext cx="640080" cy="275590"/>
          </a:xfrm>
          <a:prstGeom prst="rect">
            <a:avLst/>
          </a:prstGeom>
          <a:noFill/>
        </p:spPr>
        <p:txBody>
          <a:bodyPr wrap="none" rtlCol="0">
            <a:spAutoFit/>
          </a:bodyPr>
          <a:lstStyle/>
          <a:p>
            <a:r>
              <a:rPr lang="zh-CN" altLang="en-US" sz="1200"/>
              <a:t>平滑前</a:t>
            </a:r>
          </a:p>
        </p:txBody>
      </p:sp>
      <p:sp>
        <p:nvSpPr>
          <p:cNvPr id="16" name="文本框 15"/>
          <p:cNvSpPr txBox="1"/>
          <p:nvPr/>
        </p:nvSpPr>
        <p:spPr>
          <a:xfrm>
            <a:off x="6853555" y="4787900"/>
            <a:ext cx="640080" cy="275590"/>
          </a:xfrm>
          <a:prstGeom prst="rect">
            <a:avLst/>
          </a:prstGeom>
          <a:noFill/>
        </p:spPr>
        <p:txBody>
          <a:bodyPr wrap="none" rtlCol="0">
            <a:spAutoFit/>
          </a:bodyPr>
          <a:lstStyle/>
          <a:p>
            <a:r>
              <a:rPr lang="zh-CN" altLang="en-US" sz="1200"/>
              <a:t>平滑后</a:t>
            </a:r>
          </a:p>
        </p:txBody>
      </p:sp>
    </p:spTree>
    <p:extLst>
      <p:ext uri="{BB962C8B-B14F-4D97-AF65-F5344CB8AC3E}">
        <p14:creationId xmlns:p14="http://schemas.microsoft.com/office/powerpoint/2010/main" val="12930343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6"/>
          <p:cNvSpPr/>
          <p:nvPr/>
        </p:nvSpPr>
        <p:spPr bwMode="auto">
          <a:xfrm>
            <a:off x="618718" y="316368"/>
            <a:ext cx="2329180" cy="676910"/>
          </a:xfrm>
          <a:prstGeom prst="rect">
            <a:avLst/>
          </a:prstGeom>
          <a:noFill/>
          <a:ln>
            <a:noFill/>
          </a:ln>
        </p:spPr>
        <p:txBody>
          <a:bodyPr vert="horz" wrap="none" lIns="0" tIns="0" rIns="0" bIns="0" anchor="ctr" anchorCtr="0">
            <a:spAutoFit/>
          </a:bodyPr>
          <a:lstStyle/>
          <a:p>
            <a:r>
              <a:rPr lang="zh-CN" altLang="en-US" sz="4400" b="1" spc="184" dirty="0">
                <a:solidFill>
                  <a:schemeClr val="accent1"/>
                </a:solidFill>
                <a:effectLst>
                  <a:outerShdw blurRad="38100" dist="25400" dir="5400000" algn="ctr" rotWithShape="0">
                    <a:srgbClr val="6E747A">
                      <a:alpha val="43000"/>
                    </a:srgbClr>
                  </a:outerShdw>
                </a:effectLst>
                <a:latin typeface="华文彩云" panose="02010800040101010101" charset="-122"/>
                <a:ea typeface="华文彩云" panose="02010800040101010101" charset="-122"/>
                <a:cs typeface="Montserrat Semi" charset="0"/>
                <a:sym typeface="Bebas Neue" charset="0"/>
              </a:rPr>
              <a:t>统计分析</a:t>
            </a:r>
          </a:p>
        </p:txBody>
      </p:sp>
      <p:sp>
        <p:nvSpPr>
          <p:cNvPr id="4" name="文本框 3"/>
          <p:cNvSpPr txBox="1"/>
          <p:nvPr/>
        </p:nvSpPr>
        <p:spPr>
          <a:xfrm>
            <a:off x="618490" y="1166495"/>
            <a:ext cx="4821555" cy="1106805"/>
          </a:xfrm>
          <a:prstGeom prst="rect">
            <a:avLst/>
          </a:prstGeom>
          <a:noFill/>
        </p:spPr>
        <p:txBody>
          <a:bodyPr wrap="square" rtlCol="0">
            <a:spAutoFit/>
          </a:bodyPr>
          <a:lstStyle/>
          <a:p>
            <a:pPr algn="l"/>
            <a:r>
              <a:rPr lang="zh-CN" altLang="en-US" b="1">
                <a:latin typeface="幼圆" panose="02010509060101010101" charset="-122"/>
                <a:ea typeface="幼圆" panose="02010509060101010101" charset="-122"/>
              </a:rPr>
              <a:t>卡方拟合优度检验</a:t>
            </a:r>
          </a:p>
          <a:p>
            <a:pPr algn="l"/>
            <a:r>
              <a:rPr lang="zh-CN" altLang="en-US" sz="1200">
                <a:solidFill>
                  <a:schemeClr val="tx1">
                    <a:lumMod val="50000"/>
                    <a:lumOff val="50000"/>
                  </a:schemeClr>
                </a:solidFill>
              </a:rPr>
              <a:t>拟合优度检验是用卡方统计量进行统计显著性检验的重要内容之一，它是依据总体分布状况，计算出分类变量中各类别的期望频数，与分布的观察频数进行对比，判断期望频数与观察频数是否有显著差异，从而达到从分类变量进行分析的目的</a:t>
            </a:r>
          </a:p>
        </p:txBody>
      </p:sp>
      <p:sp>
        <p:nvSpPr>
          <p:cNvPr id="7" name="文本框 6"/>
          <p:cNvSpPr txBox="1"/>
          <p:nvPr/>
        </p:nvSpPr>
        <p:spPr>
          <a:xfrm>
            <a:off x="894715" y="2087880"/>
            <a:ext cx="309880" cy="368300"/>
          </a:xfrm>
          <a:prstGeom prst="rect">
            <a:avLst/>
          </a:prstGeom>
          <a:noFill/>
        </p:spPr>
        <p:txBody>
          <a:bodyPr wrap="none" rtlCol="0">
            <a:spAutoFit/>
          </a:bodyPr>
          <a:lstStyle/>
          <a:p>
            <a:endParaRPr lang="zh-CN" altLang="en-US"/>
          </a:p>
        </p:txBody>
      </p:sp>
      <p:cxnSp>
        <p:nvCxnSpPr>
          <p:cNvPr id="9" name="直接连接符 8"/>
          <p:cNvCxnSpPr/>
          <p:nvPr/>
        </p:nvCxnSpPr>
        <p:spPr>
          <a:xfrm>
            <a:off x="513080" y="1201420"/>
            <a:ext cx="5080" cy="1036955"/>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
        <p:nvSpPr>
          <p:cNvPr id="12" name="文本框 11"/>
          <p:cNvSpPr txBox="1"/>
          <p:nvPr/>
        </p:nvSpPr>
        <p:spPr>
          <a:xfrm>
            <a:off x="6767195" y="316230"/>
            <a:ext cx="991870" cy="368300"/>
          </a:xfrm>
          <a:prstGeom prst="rect">
            <a:avLst/>
          </a:prstGeom>
          <a:noFill/>
        </p:spPr>
        <p:txBody>
          <a:bodyPr wrap="none" rtlCol="0">
            <a:spAutoFit/>
          </a:bodyPr>
          <a:lstStyle/>
          <a:p>
            <a:pPr algn="l"/>
            <a:r>
              <a:rPr lang="en-US" altLang="zh-CN" b="1">
                <a:latin typeface="幼圆" panose="02010509060101010101" charset="-122"/>
                <a:ea typeface="幼圆" panose="02010509060101010101" charset="-122"/>
              </a:rPr>
              <a:t>Example</a:t>
            </a:r>
          </a:p>
        </p:txBody>
      </p:sp>
      <p:sp>
        <p:nvSpPr>
          <p:cNvPr id="2" name="文本框 1"/>
          <p:cNvSpPr txBox="1"/>
          <p:nvPr/>
        </p:nvSpPr>
        <p:spPr>
          <a:xfrm>
            <a:off x="618490" y="2456180"/>
            <a:ext cx="642620" cy="368300"/>
          </a:xfrm>
          <a:prstGeom prst="rect">
            <a:avLst/>
          </a:prstGeom>
          <a:noFill/>
        </p:spPr>
        <p:txBody>
          <a:bodyPr wrap="none" rtlCol="0">
            <a:spAutoFit/>
          </a:bodyPr>
          <a:lstStyle/>
          <a:p>
            <a:r>
              <a:rPr lang="zh-CN" altLang="en-US" b="1">
                <a:latin typeface="幼圆" panose="02010509060101010101" charset="-122"/>
                <a:ea typeface="幼圆" panose="02010509060101010101" charset="-122"/>
              </a:rPr>
              <a:t>步骤</a:t>
            </a:r>
          </a:p>
        </p:txBody>
      </p:sp>
      <p:sp>
        <p:nvSpPr>
          <p:cNvPr id="3" name="文本框 2"/>
          <p:cNvSpPr txBox="1"/>
          <p:nvPr/>
        </p:nvSpPr>
        <p:spPr>
          <a:xfrm>
            <a:off x="618490" y="2903855"/>
            <a:ext cx="4596130" cy="829945"/>
          </a:xfrm>
          <a:prstGeom prst="rect">
            <a:avLst/>
          </a:prstGeom>
          <a:noFill/>
        </p:spPr>
        <p:txBody>
          <a:bodyPr wrap="none" rtlCol="0">
            <a:spAutoFit/>
          </a:bodyPr>
          <a:lstStyle/>
          <a:p>
            <a:pPr algn="l"/>
            <a:r>
              <a:rPr lang="zh-CN" altLang="en-US" sz="1200"/>
              <a:t>1. 统计出 N 次观测值中每组的观测频数，记为 Ni</a:t>
            </a:r>
          </a:p>
          <a:p>
            <a:pPr algn="l"/>
            <a:r>
              <a:rPr lang="zh-CN" altLang="en-US" sz="1200"/>
              <a:t>2. 根据变量的分布规律或概率运算法则，计算每组的理论频率为 Pi</a:t>
            </a:r>
          </a:p>
          <a:p>
            <a:pPr algn="l"/>
            <a:r>
              <a:rPr lang="zh-CN" altLang="en-US" sz="1200"/>
              <a:t>3. 计算每组的理论频数 Ti  = N * Pi</a:t>
            </a:r>
          </a:p>
          <a:p>
            <a:pPr algn="l"/>
            <a:r>
              <a:rPr lang="zh-CN" altLang="en-US" sz="1200"/>
              <a:t>4. 检验 Ni 与 Ti 的差异显著性，判断两者之间的不符合度</a:t>
            </a:r>
          </a:p>
        </p:txBody>
      </p:sp>
      <p:sp>
        <p:nvSpPr>
          <p:cNvPr id="5" name="文本框 4"/>
          <p:cNvSpPr txBox="1"/>
          <p:nvPr/>
        </p:nvSpPr>
        <p:spPr>
          <a:xfrm>
            <a:off x="618490" y="3733800"/>
            <a:ext cx="3924935" cy="645160"/>
          </a:xfrm>
          <a:prstGeom prst="rect">
            <a:avLst/>
          </a:prstGeom>
          <a:noFill/>
        </p:spPr>
        <p:txBody>
          <a:bodyPr wrap="none" rtlCol="0">
            <a:spAutoFit/>
          </a:bodyPr>
          <a:lstStyle/>
          <a:p>
            <a:pPr algn="l"/>
            <a:r>
              <a:rPr lang="zh-CN" altLang="en-US" sz="1200">
                <a:solidFill>
                  <a:schemeClr val="tx1">
                    <a:lumMod val="50000"/>
                    <a:lumOff val="50000"/>
                  </a:schemeClr>
                </a:solidFill>
              </a:rPr>
              <a:t>零假设：H0：Ni = Ti；备择假设： Ni ≠ Ti</a:t>
            </a:r>
          </a:p>
          <a:p>
            <a:pPr algn="l"/>
            <a:r>
              <a:rPr lang="zh-CN" altLang="en-US" sz="1200">
                <a:solidFill>
                  <a:schemeClr val="tx1">
                    <a:lumMod val="50000"/>
                    <a:lumOff val="50000"/>
                  </a:schemeClr>
                </a:solidFill>
              </a:rPr>
              <a:t>(Ti  = N * Pi不得小于5，若小于5，将尾区相邻的组合并，</a:t>
            </a:r>
          </a:p>
          <a:p>
            <a:pPr algn="l"/>
            <a:r>
              <a:rPr lang="zh-CN" altLang="en-US" sz="1200">
                <a:solidFill>
                  <a:schemeClr val="tx1">
                    <a:lumMod val="50000"/>
                    <a:lumOff val="50000"/>
                  </a:schemeClr>
                </a:solidFill>
              </a:rPr>
              <a:t>直到合并后的组的Ti ≥ 5，合并后再计算卡方值)</a:t>
            </a:r>
          </a:p>
        </p:txBody>
      </p:sp>
      <p:cxnSp>
        <p:nvCxnSpPr>
          <p:cNvPr id="17" name="直接连接符 16"/>
          <p:cNvCxnSpPr/>
          <p:nvPr/>
        </p:nvCxnSpPr>
        <p:spPr>
          <a:xfrm>
            <a:off x="518160" y="3747135"/>
            <a:ext cx="0" cy="662940"/>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
        <p:nvSpPr>
          <p:cNvPr id="18" name="文本框 17"/>
          <p:cNvSpPr txBox="1"/>
          <p:nvPr/>
        </p:nvSpPr>
        <p:spPr>
          <a:xfrm>
            <a:off x="5299710" y="730250"/>
            <a:ext cx="3707130" cy="245110"/>
          </a:xfrm>
          <a:prstGeom prst="rect">
            <a:avLst/>
          </a:prstGeom>
          <a:noFill/>
        </p:spPr>
        <p:txBody>
          <a:bodyPr wrap="none" rtlCol="0">
            <a:spAutoFit/>
          </a:bodyPr>
          <a:lstStyle/>
          <a:p>
            <a:pPr algn="l"/>
            <a:r>
              <a:rPr lang="zh-CN" altLang="en-US" sz="1000" b="1"/>
              <a:t>数据：GoPUP数据接口获得的</a:t>
            </a:r>
            <a:r>
              <a:rPr lang="zh-CN" altLang="en-US" sz="1000" b="1">
                <a:sym typeface="+mn-ea"/>
              </a:rPr>
              <a:t>以“疫情”为关键字的百度搜索指数</a:t>
            </a:r>
          </a:p>
        </p:txBody>
      </p:sp>
      <p:pic>
        <p:nvPicPr>
          <p:cNvPr id="19" name="图片 18" descr="search"/>
          <p:cNvPicPr>
            <a:picLocks noChangeAspect="1"/>
          </p:cNvPicPr>
          <p:nvPr/>
        </p:nvPicPr>
        <p:blipFill>
          <a:blip r:embed="rId3"/>
          <a:stretch>
            <a:fillRect/>
          </a:stretch>
        </p:blipFill>
        <p:spPr>
          <a:xfrm>
            <a:off x="5766435" y="3721735"/>
            <a:ext cx="2966720" cy="734060"/>
          </a:xfrm>
          <a:prstGeom prst="rect">
            <a:avLst/>
          </a:prstGeom>
        </p:spPr>
      </p:pic>
      <p:pic>
        <p:nvPicPr>
          <p:cNvPr id="20" name="图片 19" descr="search_index_aftersmooth"/>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2470" y="1212215"/>
            <a:ext cx="2940685" cy="2205355"/>
          </a:xfrm>
          <a:prstGeom prst="rect">
            <a:avLst/>
          </a:prstGeom>
        </p:spPr>
      </p:pic>
      <p:graphicFrame>
        <p:nvGraphicFramePr>
          <p:cNvPr id="21" name="对象 20">
            <a:hlinkClick r:id="" action="ppaction://ole?verb=0"/>
          </p:cNvPr>
          <p:cNvGraphicFramePr>
            <a:graphicFrameLocks noChangeAspect="1"/>
          </p:cNvGraphicFramePr>
          <p:nvPr/>
        </p:nvGraphicFramePr>
        <p:xfrm>
          <a:off x="1463675" y="2456180"/>
          <a:ext cx="1193800" cy="419100"/>
        </p:xfrm>
        <a:graphic>
          <a:graphicData uri="http://schemas.openxmlformats.org/presentationml/2006/ole">
            <mc:AlternateContent xmlns:mc="http://schemas.openxmlformats.org/markup-compatibility/2006">
              <mc:Choice xmlns:v="urn:schemas-microsoft-com:vml" Requires="v">
                <p:oleObj spid="_x0000_s1032" r:id="rId6" imgW="1193800" imgH="419100" progId="Equation.KSEE3">
                  <p:embed/>
                </p:oleObj>
              </mc:Choice>
              <mc:Fallback>
                <p:oleObj r:id="rId6" imgW="1193800" imgH="419100" progId="Equation.KSEE3">
                  <p:embed/>
                  <p:pic>
                    <p:nvPicPr>
                      <p:cNvPr id="21" name="对象 20">
                        <a:hlinkClick r:id="" action="ppaction://ole?verb=0"/>
                      </p:cNvPr>
                      <p:cNvPicPr/>
                      <p:nvPr/>
                    </p:nvPicPr>
                    <p:blipFill>
                      <a:blip r:embed="rId7"/>
                      <a:stretch>
                        <a:fillRect/>
                      </a:stretch>
                    </p:blipFill>
                    <p:spPr>
                      <a:xfrm>
                        <a:off x="1463675" y="2456180"/>
                        <a:ext cx="1193800" cy="419100"/>
                      </a:xfrm>
                      <a:prstGeom prst="rect">
                        <a:avLst/>
                      </a:prstGeom>
                    </p:spPr>
                  </p:pic>
                </p:oleObj>
              </mc:Fallback>
            </mc:AlternateContent>
          </a:graphicData>
        </a:graphic>
      </p:graphicFrame>
    </p:spTree>
    <p:extLst>
      <p:ext uri="{BB962C8B-B14F-4D97-AF65-F5344CB8AC3E}">
        <p14:creationId xmlns:p14="http://schemas.microsoft.com/office/powerpoint/2010/main" val="158465696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6"/>
          <p:cNvSpPr/>
          <p:nvPr/>
        </p:nvSpPr>
        <p:spPr bwMode="auto">
          <a:xfrm>
            <a:off x="618718" y="316368"/>
            <a:ext cx="2329180" cy="676910"/>
          </a:xfrm>
          <a:prstGeom prst="rect">
            <a:avLst/>
          </a:prstGeom>
          <a:noFill/>
          <a:ln>
            <a:noFill/>
          </a:ln>
        </p:spPr>
        <p:txBody>
          <a:bodyPr vert="horz" wrap="none" lIns="0" tIns="0" rIns="0" bIns="0" anchor="ctr" anchorCtr="0">
            <a:spAutoFit/>
          </a:bodyPr>
          <a:lstStyle/>
          <a:p>
            <a:r>
              <a:rPr lang="zh-CN" altLang="en-US" sz="4400" b="1" spc="184" dirty="0">
                <a:solidFill>
                  <a:schemeClr val="accent1"/>
                </a:solidFill>
                <a:effectLst>
                  <a:outerShdw blurRad="38100" dist="25400" dir="5400000" algn="ctr" rotWithShape="0">
                    <a:srgbClr val="6E747A">
                      <a:alpha val="43000"/>
                    </a:srgbClr>
                  </a:outerShdw>
                </a:effectLst>
                <a:latin typeface="华文彩云" panose="02010800040101010101" charset="-122"/>
                <a:ea typeface="华文彩云" panose="02010800040101010101" charset="-122"/>
                <a:cs typeface="Montserrat Semi" charset="0"/>
                <a:sym typeface="Bebas Neue" charset="0"/>
              </a:rPr>
              <a:t>统计分析</a:t>
            </a:r>
          </a:p>
        </p:txBody>
      </p:sp>
      <p:sp>
        <p:nvSpPr>
          <p:cNvPr id="4" name="文本框 3"/>
          <p:cNvSpPr txBox="1"/>
          <p:nvPr/>
        </p:nvSpPr>
        <p:spPr>
          <a:xfrm>
            <a:off x="618490" y="1082675"/>
            <a:ext cx="4821555" cy="1106805"/>
          </a:xfrm>
          <a:prstGeom prst="rect">
            <a:avLst/>
          </a:prstGeom>
          <a:noFill/>
        </p:spPr>
        <p:txBody>
          <a:bodyPr wrap="square" rtlCol="0">
            <a:spAutoFit/>
          </a:bodyPr>
          <a:lstStyle/>
          <a:p>
            <a:pPr algn="l"/>
            <a:r>
              <a:rPr lang="zh-CN" altLang="en-US" b="1">
                <a:latin typeface="幼圆" panose="02010509060101010101" charset="-122"/>
                <a:ea typeface="幼圆" panose="02010509060101010101" charset="-122"/>
              </a:rPr>
              <a:t>相关系数矩阵</a:t>
            </a:r>
          </a:p>
          <a:p>
            <a:pPr algn="l"/>
            <a:r>
              <a:rPr lang="zh-CN" altLang="en-US" sz="1200">
                <a:solidFill>
                  <a:schemeClr val="tx1">
                    <a:lumMod val="50000"/>
                    <a:lumOff val="50000"/>
                  </a:schemeClr>
                </a:solidFill>
              </a:rPr>
              <a:t>相关系数是最早由统计学家卡尔·皮尔逊设计的统计指标，是研究变量之间</a:t>
            </a:r>
            <a:r>
              <a:rPr lang="zh-CN" altLang="en-US" sz="1200" b="1">
                <a:solidFill>
                  <a:schemeClr val="tx1">
                    <a:lumMod val="50000"/>
                    <a:lumOff val="50000"/>
                  </a:schemeClr>
                </a:solidFill>
              </a:rPr>
              <a:t>线性相关程度</a:t>
            </a:r>
            <a:r>
              <a:rPr lang="zh-CN" altLang="en-US" sz="1200">
                <a:solidFill>
                  <a:schemeClr val="tx1">
                    <a:lumMod val="50000"/>
                    <a:lumOff val="50000"/>
                  </a:schemeClr>
                </a:solidFill>
              </a:rPr>
              <a:t>的量，一般用字母 r 表示</a:t>
            </a:r>
          </a:p>
          <a:p>
            <a:pPr algn="l"/>
            <a:r>
              <a:rPr lang="zh-CN" altLang="en-US" sz="1200">
                <a:solidFill>
                  <a:schemeClr val="tx1">
                    <a:lumMod val="50000"/>
                    <a:lumOff val="50000"/>
                  </a:schemeClr>
                </a:solidFill>
              </a:rPr>
              <a:t>​由于研究对象的不同，相关系数有多种定义方式，较为常用的是</a:t>
            </a:r>
            <a:r>
              <a:rPr lang="zh-CN" altLang="en-US" sz="1200" b="1">
                <a:solidFill>
                  <a:schemeClr val="tx1">
                    <a:lumMod val="50000"/>
                    <a:lumOff val="50000"/>
                  </a:schemeClr>
                </a:solidFill>
              </a:rPr>
              <a:t>皮尔逊相关系数</a:t>
            </a:r>
          </a:p>
        </p:txBody>
      </p:sp>
      <p:sp>
        <p:nvSpPr>
          <p:cNvPr id="7" name="文本框 6"/>
          <p:cNvSpPr txBox="1"/>
          <p:nvPr/>
        </p:nvSpPr>
        <p:spPr>
          <a:xfrm>
            <a:off x="894715" y="2087880"/>
            <a:ext cx="309880" cy="368300"/>
          </a:xfrm>
          <a:prstGeom prst="rect">
            <a:avLst/>
          </a:prstGeom>
          <a:noFill/>
        </p:spPr>
        <p:txBody>
          <a:bodyPr wrap="none" rtlCol="0">
            <a:spAutoFit/>
          </a:bodyPr>
          <a:lstStyle/>
          <a:p>
            <a:endParaRPr lang="zh-CN" altLang="en-US"/>
          </a:p>
        </p:txBody>
      </p:sp>
      <p:cxnSp>
        <p:nvCxnSpPr>
          <p:cNvPr id="9" name="直接连接符 8"/>
          <p:cNvCxnSpPr/>
          <p:nvPr/>
        </p:nvCxnSpPr>
        <p:spPr>
          <a:xfrm>
            <a:off x="513080" y="1117600"/>
            <a:ext cx="5080" cy="1036955"/>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
        <p:nvSpPr>
          <p:cNvPr id="12" name="文本框 11"/>
          <p:cNvSpPr txBox="1"/>
          <p:nvPr/>
        </p:nvSpPr>
        <p:spPr>
          <a:xfrm>
            <a:off x="6767195" y="316230"/>
            <a:ext cx="642620" cy="368300"/>
          </a:xfrm>
          <a:prstGeom prst="rect">
            <a:avLst/>
          </a:prstGeom>
          <a:noFill/>
        </p:spPr>
        <p:txBody>
          <a:bodyPr wrap="none" rtlCol="0">
            <a:spAutoFit/>
          </a:bodyPr>
          <a:lstStyle/>
          <a:p>
            <a:pPr algn="l"/>
            <a:r>
              <a:rPr lang="zh-CN" altLang="en-US" b="1">
                <a:latin typeface="幼圆" panose="02010509060101010101" charset="-122"/>
                <a:ea typeface="幼圆" panose="02010509060101010101" charset="-122"/>
              </a:rPr>
              <a:t>结果</a:t>
            </a:r>
          </a:p>
        </p:txBody>
      </p:sp>
      <p:sp>
        <p:nvSpPr>
          <p:cNvPr id="2" name="文本框 1"/>
          <p:cNvSpPr txBox="1"/>
          <p:nvPr/>
        </p:nvSpPr>
        <p:spPr>
          <a:xfrm>
            <a:off x="618490" y="2341880"/>
            <a:ext cx="642620" cy="368300"/>
          </a:xfrm>
          <a:prstGeom prst="rect">
            <a:avLst/>
          </a:prstGeom>
          <a:noFill/>
        </p:spPr>
        <p:txBody>
          <a:bodyPr wrap="none" rtlCol="0">
            <a:spAutoFit/>
          </a:bodyPr>
          <a:lstStyle/>
          <a:p>
            <a:r>
              <a:rPr lang="zh-CN" altLang="en-US" b="1">
                <a:latin typeface="幼圆" panose="02010509060101010101" charset="-122"/>
                <a:ea typeface="幼圆" panose="02010509060101010101" charset="-122"/>
              </a:rPr>
              <a:t>公式</a:t>
            </a:r>
          </a:p>
        </p:txBody>
      </p:sp>
      <p:pic>
        <p:nvPicPr>
          <p:cNvPr id="8" name="图片 7" descr="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080" y="2755900"/>
            <a:ext cx="2409190" cy="498475"/>
          </a:xfrm>
          <a:prstGeom prst="rect">
            <a:avLst/>
          </a:prstGeom>
        </p:spPr>
      </p:pic>
      <p:sp>
        <p:nvSpPr>
          <p:cNvPr id="10" name="文本框 9"/>
          <p:cNvSpPr txBox="1"/>
          <p:nvPr/>
        </p:nvSpPr>
        <p:spPr>
          <a:xfrm>
            <a:off x="513080" y="3794760"/>
            <a:ext cx="4203700" cy="1168400"/>
          </a:xfrm>
          <a:prstGeom prst="rect">
            <a:avLst/>
          </a:prstGeom>
          <a:solidFill>
            <a:schemeClr val="bg2"/>
          </a:solidFill>
        </p:spPr>
        <p:txBody>
          <a:bodyPr wrap="none" rtlCol="0">
            <a:spAutoFit/>
          </a:bodyPr>
          <a:lstStyle/>
          <a:p>
            <a:pPr algn="l"/>
            <a:r>
              <a:rPr lang="zh-CN" altLang="en-US" sz="1000"/>
              <a:t>def corrMatrix(data):</a:t>
            </a:r>
          </a:p>
          <a:p>
            <a:pPr algn="l"/>
            <a:r>
              <a:rPr lang="zh-CN" altLang="en-US" sz="1000"/>
              <a:t>    #data为数据，DataFrame格式</a:t>
            </a:r>
          </a:p>
          <a:p>
            <a:pPr algn="l"/>
            <a:r>
              <a:rPr lang="zh-CN" altLang="en-US" sz="1000"/>
              <a:t>    </a:t>
            </a:r>
            <a:r>
              <a:rPr lang="en-US" altLang="zh-CN" sz="1000"/>
              <a:t>#</a:t>
            </a:r>
            <a:r>
              <a:rPr lang="zh-CN" altLang="en-US" sz="1000"/>
              <a:t>计算各个特征之间的相关系数并绘出相关系数矩阵</a:t>
            </a:r>
          </a:p>
          <a:p>
            <a:pPr algn="l"/>
            <a:r>
              <a:rPr lang="zh-CN" altLang="en-US" sz="1000"/>
              <a:t>    corrmatrix = data.corr()</a:t>
            </a:r>
          </a:p>
          <a:p>
            <a:pPr algn="l"/>
            <a:r>
              <a:rPr lang="zh-CN" altLang="en-US" sz="1000"/>
              <a:t>    plt.subplots(figsize=(9, 9))</a:t>
            </a:r>
          </a:p>
          <a:p>
            <a:pPr algn="l"/>
            <a:r>
              <a:rPr lang="zh-CN" altLang="en-US" sz="1000"/>
              <a:t>    sns.heatmap(corrmatrix, annot=True, vmax=1, square=True, cmap="Blues")</a:t>
            </a:r>
          </a:p>
          <a:p>
            <a:pPr algn="l"/>
            <a:r>
              <a:rPr lang="zh-CN" altLang="en-US" sz="1000"/>
              <a:t>    plt.show()</a:t>
            </a:r>
          </a:p>
        </p:txBody>
      </p:sp>
      <p:sp>
        <p:nvSpPr>
          <p:cNvPr id="11" name="文本框 10"/>
          <p:cNvSpPr txBox="1"/>
          <p:nvPr/>
        </p:nvSpPr>
        <p:spPr>
          <a:xfrm>
            <a:off x="618490" y="3361690"/>
            <a:ext cx="642620" cy="368300"/>
          </a:xfrm>
          <a:prstGeom prst="rect">
            <a:avLst/>
          </a:prstGeom>
          <a:noFill/>
        </p:spPr>
        <p:txBody>
          <a:bodyPr wrap="none" rtlCol="0">
            <a:spAutoFit/>
          </a:bodyPr>
          <a:lstStyle/>
          <a:p>
            <a:r>
              <a:rPr lang="zh-CN" altLang="en-US" b="1">
                <a:latin typeface="幼圆" panose="02010509060101010101" charset="-122"/>
                <a:ea typeface="幼圆" panose="02010509060101010101" charset="-122"/>
              </a:rPr>
              <a:t>代码</a:t>
            </a:r>
          </a:p>
        </p:txBody>
      </p:sp>
      <p:pic>
        <p:nvPicPr>
          <p:cNvPr id="15" name="图片 14" descr="corr"/>
          <p:cNvPicPr>
            <a:picLocks noChangeAspect="1"/>
          </p:cNvPicPr>
          <p:nvPr/>
        </p:nvPicPr>
        <p:blipFill>
          <a:blip r:embed="rId5">
            <a:extLst>
              <a:ext uri="{96DAC541-7B7A-43D3-8B79-37D633B846F1}">
                <asvg:svgBlip xmlns:asvg="http://schemas.microsoft.com/office/drawing/2016/SVG/main" r:embed="rId6"/>
              </a:ext>
            </a:extLst>
          </a:blip>
          <a:srcRect l="8889" t="17901" r="23457" b="15062"/>
          <a:stretch>
            <a:fillRect/>
          </a:stretch>
        </p:blipFill>
        <p:spPr>
          <a:xfrm>
            <a:off x="5694680" y="800735"/>
            <a:ext cx="2787650" cy="2762250"/>
          </a:xfrm>
          <a:prstGeom prst="rect">
            <a:avLst/>
          </a:prstGeom>
        </p:spPr>
      </p:pic>
      <p:sp>
        <p:nvSpPr>
          <p:cNvPr id="16" name="文本框 15"/>
          <p:cNvSpPr txBox="1"/>
          <p:nvPr/>
        </p:nvSpPr>
        <p:spPr>
          <a:xfrm>
            <a:off x="5812790" y="3830320"/>
            <a:ext cx="2669540" cy="829945"/>
          </a:xfrm>
          <a:prstGeom prst="rect">
            <a:avLst/>
          </a:prstGeom>
          <a:noFill/>
        </p:spPr>
        <p:txBody>
          <a:bodyPr wrap="square" rtlCol="0">
            <a:spAutoFit/>
          </a:bodyPr>
          <a:lstStyle/>
          <a:p>
            <a:pPr algn="l"/>
            <a:r>
              <a:rPr lang="zh-CN" altLang="en-US" sz="1200">
                <a:solidFill>
                  <a:schemeClr val="tx1">
                    <a:lumMod val="50000"/>
                    <a:lumOff val="50000"/>
                  </a:schemeClr>
                </a:solidFill>
              </a:rPr>
              <a:t>search_index -- 百度搜索指数</a:t>
            </a:r>
          </a:p>
          <a:p>
            <a:pPr algn="l"/>
            <a:r>
              <a:rPr lang="zh-CN" altLang="en-US" sz="1200">
                <a:solidFill>
                  <a:schemeClr val="tx1">
                    <a:lumMod val="50000"/>
                    <a:lumOff val="50000"/>
                  </a:schemeClr>
                </a:solidFill>
              </a:rPr>
              <a:t>info_index -- 百度资讯指数</a:t>
            </a:r>
          </a:p>
          <a:p>
            <a:pPr algn="l"/>
            <a:r>
              <a:rPr lang="zh-CN" altLang="en-US" sz="1200">
                <a:solidFill>
                  <a:schemeClr val="tx1">
                    <a:lumMod val="50000"/>
                    <a:lumOff val="50000"/>
                  </a:schemeClr>
                </a:solidFill>
              </a:rPr>
              <a:t>media_index -- 百度媒体指数</a:t>
            </a:r>
          </a:p>
          <a:p>
            <a:pPr algn="l"/>
            <a:r>
              <a:rPr lang="zh-CN" altLang="en-US" sz="1200">
                <a:solidFill>
                  <a:schemeClr val="tx1">
                    <a:lumMod val="50000"/>
                    <a:lumOff val="50000"/>
                  </a:schemeClr>
                </a:solidFill>
              </a:rPr>
              <a:t>news -- 由新闻数据得出的心态分布</a:t>
            </a:r>
          </a:p>
        </p:txBody>
      </p:sp>
      <p:cxnSp>
        <p:nvCxnSpPr>
          <p:cNvPr id="21" name="直接连接符 20"/>
          <p:cNvCxnSpPr/>
          <p:nvPr/>
        </p:nvCxnSpPr>
        <p:spPr>
          <a:xfrm flipH="1">
            <a:off x="5749290" y="3871595"/>
            <a:ext cx="6350" cy="747395"/>
          </a:xfrm>
          <a:prstGeom prst="line">
            <a:avLst/>
          </a:prstGeom>
          <a:ln w="28575">
            <a:solidFill>
              <a:srgbClr val="F2F2F2"/>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480403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a:extLst>
              <a:ext uri="{FF2B5EF4-FFF2-40B4-BE49-F238E27FC236}">
                <a16:creationId xmlns:a16="http://schemas.microsoft.com/office/drawing/2014/main" id="{0AEC2345-7FA2-4C3C-93EC-94F44015C63A}"/>
              </a:ext>
            </a:extLst>
          </p:cNvPr>
          <p:cNvSpPr>
            <a:spLocks/>
          </p:cNvSpPr>
          <p:nvPr/>
        </p:nvSpPr>
        <p:spPr bwMode="auto">
          <a:xfrm>
            <a:off x="1105397" y="738860"/>
            <a:ext cx="1997663" cy="397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1680210">
              <a:lnSpc>
                <a:spcPts val="3124"/>
              </a:lnSpc>
            </a:pPr>
            <a:r>
              <a:rPr lang="en-US" sz="2720" b="1" spc="184" dirty="0">
                <a:solidFill>
                  <a:schemeClr val="tx2"/>
                </a:solidFill>
                <a:latin typeface="Montserrat Semi" charset="0"/>
                <a:ea typeface="Montserrat Semi" charset="0"/>
                <a:cs typeface="Montserrat Semi" charset="0"/>
                <a:sym typeface="Bebas Neue" charset="0"/>
              </a:rPr>
              <a:t>OUR VISION</a:t>
            </a:r>
          </a:p>
        </p:txBody>
      </p:sp>
      <p:sp>
        <p:nvSpPr>
          <p:cNvPr id="3" name="Subtitle 2">
            <a:extLst>
              <a:ext uri="{FF2B5EF4-FFF2-40B4-BE49-F238E27FC236}">
                <a16:creationId xmlns:a16="http://schemas.microsoft.com/office/drawing/2014/main" id="{EB5671BE-C313-4587-ADD6-4338A95C67AC}"/>
              </a:ext>
            </a:extLst>
          </p:cNvPr>
          <p:cNvSpPr txBox="1">
            <a:spLocks/>
          </p:cNvSpPr>
          <p:nvPr/>
        </p:nvSpPr>
        <p:spPr>
          <a:xfrm>
            <a:off x="544354" y="1324956"/>
            <a:ext cx="3618203" cy="2200963"/>
          </a:xfrm>
          <a:prstGeom prst="rect">
            <a:avLst/>
          </a:prstGeom>
        </p:spPr>
        <p:txBody>
          <a:bodyPr vert="horz" wrap="square" lIns="79923" tIns="39961" rIns="79923" bIns="3996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485"/>
              </a:lnSpc>
            </a:pPr>
            <a:r>
              <a:rPr lang="zh-CN" altLang="en-US" sz="1000" dirty="0">
                <a:solidFill>
                  <a:schemeClr val="tx1"/>
                </a:solidFill>
                <a:latin typeface="FangSong" panose="02010609060101010101" pitchFamily="49" charset="-122"/>
                <a:ea typeface="FangSong" panose="02010609060101010101" pitchFamily="49" charset="-122"/>
                <a:cs typeface="Poppins Light" charset="0"/>
              </a:rPr>
              <a:t>    </a:t>
            </a:r>
            <a:r>
              <a:rPr lang="en-US" altLang="zh-CN" sz="1000" dirty="0">
                <a:solidFill>
                  <a:schemeClr val="tx1"/>
                </a:solidFill>
                <a:latin typeface="FangSong" panose="02010609060101010101" pitchFamily="49" charset="-122"/>
                <a:ea typeface="FangSong" panose="02010609060101010101" pitchFamily="49" charset="-122"/>
                <a:cs typeface="Poppins Light" charset="0"/>
              </a:rPr>
              <a:t>2020</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年新冠疫情疫情，除了防疫工作至关重要，对公众心态的分析也必不可少，“疫情下的计算社会学”一课题旨在通过疫情期间公众社会在各类媒体上的新闻、评论等信息，利用各种分析手段，对疫情期间公众心态变化趋势进行刻画与深描。</a:t>
            </a:r>
            <a:endParaRPr lang="en-US" altLang="zh-CN" sz="1000" dirty="0">
              <a:solidFill>
                <a:schemeClr val="tx1"/>
              </a:solidFill>
              <a:latin typeface="FangSong" panose="02010609060101010101" pitchFamily="49" charset="-122"/>
              <a:ea typeface="FangSong" panose="02010609060101010101" pitchFamily="49" charset="-122"/>
              <a:cs typeface="Poppins Light" charset="0"/>
            </a:endParaRPr>
          </a:p>
          <a:p>
            <a:pPr algn="just">
              <a:lnSpc>
                <a:spcPts val="1485"/>
              </a:lnSpc>
            </a:pPr>
            <a:r>
              <a:rPr lang="zh-CN" altLang="en-US" sz="1000" dirty="0">
                <a:solidFill>
                  <a:schemeClr val="tx1"/>
                </a:solidFill>
                <a:latin typeface="FangSong" panose="02010609060101010101" pitchFamily="49" charset="-122"/>
                <a:ea typeface="FangSong" panose="02010609060101010101" pitchFamily="49" charset="-122"/>
                <a:cs typeface="Poppins Light" charset="0"/>
              </a:rPr>
              <a:t>    ​本小组利用网络爬虫、</a:t>
            </a:r>
            <a:r>
              <a:rPr lang="en" altLang="zh-CN" sz="1000" dirty="0">
                <a:solidFill>
                  <a:schemeClr val="tx1"/>
                </a:solidFill>
                <a:latin typeface="FangSong" panose="02010609060101010101" pitchFamily="49" charset="-122"/>
                <a:ea typeface="FangSong" panose="02010609060101010101" pitchFamily="49" charset="-122"/>
                <a:cs typeface="Poppins Light" charset="0"/>
              </a:rPr>
              <a:t>XPath</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等技术，通过在各大新闻网站、微博、</a:t>
            </a:r>
            <a:r>
              <a:rPr lang="en" altLang="zh-CN" sz="1000" dirty="0" err="1">
                <a:solidFill>
                  <a:schemeClr val="tx1"/>
                </a:solidFill>
                <a:latin typeface="FangSong" panose="02010609060101010101" pitchFamily="49" charset="-122"/>
                <a:ea typeface="FangSong" panose="02010609060101010101" pitchFamily="49" charset="-122"/>
                <a:cs typeface="Poppins Light" charset="0"/>
              </a:rPr>
              <a:t>bilibili</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等平台爬取数据，使用朴素贝叶斯模型，训练得到用于疫情期间公众心态分析的机器学习模型，再利用</a:t>
            </a:r>
            <a:r>
              <a:rPr lang="en-US" altLang="zh-CN" sz="1000" dirty="0">
                <a:solidFill>
                  <a:schemeClr val="tx1"/>
                </a:solidFill>
                <a:latin typeface="FangSong" panose="02010609060101010101" pitchFamily="49" charset="-122"/>
                <a:ea typeface="FangSong" panose="02010609060101010101" pitchFamily="49" charset="-122"/>
                <a:cs typeface="Poppins Light" charset="0"/>
              </a:rPr>
              <a:t>《</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数据科学基础</a:t>
            </a:r>
            <a:r>
              <a:rPr lang="en-US" altLang="zh-CN" sz="1000" dirty="0">
                <a:solidFill>
                  <a:schemeClr val="tx1"/>
                </a:solidFill>
                <a:latin typeface="FangSong" panose="02010609060101010101" pitchFamily="49" charset="-122"/>
                <a:ea typeface="FangSong" panose="02010609060101010101" pitchFamily="49" charset="-122"/>
                <a:cs typeface="Poppins Light" charset="0"/>
              </a:rPr>
              <a:t>》</a:t>
            </a:r>
            <a:r>
              <a:rPr lang="zh-CN" altLang="en-US" sz="1000" dirty="0">
                <a:solidFill>
                  <a:schemeClr val="tx1"/>
                </a:solidFill>
                <a:latin typeface="FangSong" panose="02010609060101010101" pitchFamily="49" charset="-122"/>
                <a:ea typeface="FangSong" panose="02010609060101010101" pitchFamily="49" charset="-122"/>
                <a:cs typeface="Poppins Light" charset="0"/>
              </a:rPr>
              <a:t>课程知识，对数据及公众心态进行卡方拟合优度检验及相关性检验分析与数据可视化，并制作可视化面板，直观展现小组工作成果、疫情新闻热度趋势及疫情期间的公众心态变化。</a:t>
            </a:r>
            <a:endParaRPr lang="zh-CN" altLang="zh-CN" sz="1000" dirty="0">
              <a:solidFill>
                <a:schemeClr val="tx1"/>
              </a:solidFill>
              <a:latin typeface="FangSong" panose="02010609060101010101" pitchFamily="49" charset="-122"/>
              <a:ea typeface="FangSong" panose="02010609060101010101" pitchFamily="49" charset="-122"/>
              <a:cs typeface="Poppins Light" charset="0"/>
            </a:endParaRPr>
          </a:p>
        </p:txBody>
      </p:sp>
      <p:sp>
        <p:nvSpPr>
          <p:cNvPr id="6" name="Shape 2622">
            <a:extLst>
              <a:ext uri="{FF2B5EF4-FFF2-40B4-BE49-F238E27FC236}">
                <a16:creationId xmlns:a16="http://schemas.microsoft.com/office/drawing/2014/main" id="{8C395688-1519-4720-88F9-B0A6F4B251BA}"/>
              </a:ext>
            </a:extLst>
          </p:cNvPr>
          <p:cNvSpPr/>
          <p:nvPr/>
        </p:nvSpPr>
        <p:spPr>
          <a:xfrm>
            <a:off x="642734" y="723445"/>
            <a:ext cx="364283" cy="364283"/>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accent2"/>
          </a:solidFill>
          <a:ln w="12700">
            <a:miter lim="400000"/>
          </a:ln>
        </p:spPr>
        <p:txBody>
          <a:bodyPr lIns="13997" tIns="13997" rIns="13997" bIns="13997" anchor="ctr"/>
          <a:lstStyle/>
          <a:p>
            <a:pPr defTabSz="1679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2"/>
          </a:p>
        </p:txBody>
      </p:sp>
      <p:sp>
        <p:nvSpPr>
          <p:cNvPr id="7" name="Subtitle 2">
            <a:extLst>
              <a:ext uri="{FF2B5EF4-FFF2-40B4-BE49-F238E27FC236}">
                <a16:creationId xmlns:a16="http://schemas.microsoft.com/office/drawing/2014/main" id="{247E2433-E386-4313-949B-1C7C63568A9E}"/>
              </a:ext>
            </a:extLst>
          </p:cNvPr>
          <p:cNvSpPr txBox="1">
            <a:spLocks/>
          </p:cNvSpPr>
          <p:nvPr/>
        </p:nvSpPr>
        <p:spPr>
          <a:xfrm>
            <a:off x="1030503" y="3893819"/>
            <a:ext cx="2797118" cy="683047"/>
          </a:xfrm>
          <a:prstGeom prst="rect">
            <a:avLst/>
          </a:prstGeom>
        </p:spPr>
        <p:txBody>
          <a:bodyPr vert="horz" wrap="square" lIns="79923" tIns="39961" rIns="79923" bIns="3996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485"/>
              </a:lnSpc>
            </a:pPr>
            <a:r>
              <a:rPr lang="zh-CN" altLang="en-US" sz="882" dirty="0">
                <a:solidFill>
                  <a:schemeClr val="tx1"/>
                </a:solidFill>
                <a:latin typeface="FangSong" panose="02010609060101010101" pitchFamily="49" charset="-122"/>
                <a:ea typeface="FangSong" panose="02010609060101010101" pitchFamily="49" charset="-122"/>
                <a:cs typeface="Poppins Light" charset="0"/>
              </a:rPr>
              <a:t>疫情心态分析，数据爬取，机器学习，</a:t>
            </a:r>
            <a:endParaRPr lang="en-US" altLang="zh-CN" sz="882" dirty="0">
              <a:solidFill>
                <a:schemeClr val="tx1"/>
              </a:solidFill>
              <a:latin typeface="FangSong" panose="02010609060101010101" pitchFamily="49" charset="-122"/>
              <a:ea typeface="FangSong" panose="02010609060101010101" pitchFamily="49" charset="-122"/>
              <a:cs typeface="Poppins Light" charset="0"/>
            </a:endParaRPr>
          </a:p>
          <a:p>
            <a:pPr algn="l">
              <a:lnSpc>
                <a:spcPts val="1485"/>
              </a:lnSpc>
            </a:pPr>
            <a:r>
              <a:rPr lang="zh-CN" altLang="en-US" sz="882" dirty="0">
                <a:solidFill>
                  <a:schemeClr val="tx1"/>
                </a:solidFill>
                <a:latin typeface="FangSong" panose="02010609060101010101" pitchFamily="49" charset="-122"/>
                <a:ea typeface="FangSong" panose="02010609060101010101" pitchFamily="49" charset="-122"/>
                <a:cs typeface="Poppins Light" charset="0"/>
              </a:rPr>
              <a:t>支持向量机，朴素贝叶斯，</a:t>
            </a:r>
            <a:r>
              <a:rPr lang="en-US" altLang="zh-CN" sz="882" dirty="0" err="1">
                <a:solidFill>
                  <a:schemeClr val="tx1"/>
                </a:solidFill>
                <a:latin typeface="FangSong" panose="02010609060101010101" pitchFamily="49" charset="-122"/>
                <a:ea typeface="FangSong" panose="02010609060101010101" pitchFamily="49" charset="-122"/>
                <a:cs typeface="Poppins Light" charset="0"/>
              </a:rPr>
              <a:t>snownlp</a:t>
            </a:r>
            <a:r>
              <a:rPr lang="zh-CN" altLang="en-US" sz="882" dirty="0">
                <a:solidFill>
                  <a:schemeClr val="tx1"/>
                </a:solidFill>
                <a:latin typeface="FangSong" panose="02010609060101010101" pitchFamily="49" charset="-122"/>
                <a:ea typeface="FangSong" panose="02010609060101010101" pitchFamily="49" charset="-122"/>
                <a:cs typeface="Poppins Light" charset="0"/>
              </a:rPr>
              <a:t>，</a:t>
            </a:r>
            <a:endParaRPr lang="en-US" altLang="zh-CN" sz="882" dirty="0">
              <a:solidFill>
                <a:schemeClr val="tx1"/>
              </a:solidFill>
              <a:latin typeface="FangSong" panose="02010609060101010101" pitchFamily="49" charset="-122"/>
              <a:ea typeface="FangSong" panose="02010609060101010101" pitchFamily="49" charset="-122"/>
              <a:cs typeface="Poppins Light" charset="0"/>
            </a:endParaRPr>
          </a:p>
          <a:p>
            <a:pPr algn="l">
              <a:lnSpc>
                <a:spcPts val="1485"/>
              </a:lnSpc>
            </a:pPr>
            <a:r>
              <a:rPr lang="zh-CN" altLang="en-US" sz="882" dirty="0">
                <a:solidFill>
                  <a:schemeClr val="tx1"/>
                </a:solidFill>
                <a:latin typeface="FangSong" panose="02010609060101010101" pitchFamily="49" charset="-122"/>
                <a:ea typeface="FangSong" panose="02010609060101010101" pitchFamily="49" charset="-122"/>
                <a:cs typeface="Poppins Light" charset="0"/>
              </a:rPr>
              <a:t>卡方拟合优度检验，相关性分析，数据可视化</a:t>
            </a:r>
            <a:endParaRPr lang="en-US" sz="882" dirty="0">
              <a:solidFill>
                <a:schemeClr val="tx1"/>
              </a:solidFill>
              <a:latin typeface="FangSong" panose="02010609060101010101" pitchFamily="49" charset="-122"/>
              <a:ea typeface="FangSong" panose="02010609060101010101" pitchFamily="49" charset="-122"/>
              <a:cs typeface="Poppins Light" charset="0"/>
            </a:endParaRPr>
          </a:p>
        </p:txBody>
      </p:sp>
      <p:sp>
        <p:nvSpPr>
          <p:cNvPr id="8" name="TextBox 54">
            <a:extLst>
              <a:ext uri="{FF2B5EF4-FFF2-40B4-BE49-F238E27FC236}">
                <a16:creationId xmlns:a16="http://schemas.microsoft.com/office/drawing/2014/main" id="{3ABF192B-39EB-4DC1-A31A-45A60655D385}"/>
              </a:ext>
            </a:extLst>
          </p:cNvPr>
          <p:cNvSpPr txBox="1"/>
          <p:nvPr/>
        </p:nvSpPr>
        <p:spPr>
          <a:xfrm>
            <a:off x="1029378" y="3648464"/>
            <a:ext cx="639919" cy="228076"/>
          </a:xfrm>
          <a:prstGeom prst="rect">
            <a:avLst/>
          </a:prstGeom>
          <a:noFill/>
        </p:spPr>
        <p:txBody>
          <a:bodyPr wrap="none" rtlCol="0" anchor="ctr" anchorCtr="0">
            <a:spAutoFit/>
          </a:bodyPr>
          <a:lstStyle/>
          <a:p>
            <a:r>
              <a:rPr lang="zh-CN" altLang="en-US" sz="882" b="1" dirty="0">
                <a:solidFill>
                  <a:schemeClr val="tx2"/>
                </a:solidFill>
                <a:latin typeface="Poppins SemiBold" charset="0"/>
                <a:ea typeface="Poppins SemiBold" charset="0"/>
                <a:cs typeface="Poppins SemiBold" charset="0"/>
              </a:rPr>
              <a:t>关键词：</a:t>
            </a:r>
            <a:endParaRPr lang="en-US" altLang="zh-CN" sz="882" b="1" dirty="0">
              <a:solidFill>
                <a:schemeClr val="tx2"/>
              </a:solidFill>
              <a:latin typeface="Poppins SemiBold" charset="0"/>
              <a:ea typeface="Poppins SemiBold" charset="0"/>
              <a:cs typeface="Poppins SemiBold" charset="0"/>
            </a:endParaRPr>
          </a:p>
        </p:txBody>
      </p:sp>
      <p:sp>
        <p:nvSpPr>
          <p:cNvPr id="9" name="Shape 2547">
            <a:extLst>
              <a:ext uri="{FF2B5EF4-FFF2-40B4-BE49-F238E27FC236}">
                <a16:creationId xmlns:a16="http://schemas.microsoft.com/office/drawing/2014/main" id="{6DA8FE76-B1EA-48BF-8550-CB5DB9BD92FC}"/>
              </a:ext>
            </a:extLst>
          </p:cNvPr>
          <p:cNvSpPr/>
          <p:nvPr/>
        </p:nvSpPr>
        <p:spPr>
          <a:xfrm>
            <a:off x="596820" y="3643300"/>
            <a:ext cx="364283" cy="364283"/>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2"/>
          </a:solidFill>
          <a:ln w="12700">
            <a:miter lim="400000"/>
          </a:ln>
        </p:spPr>
        <p:txBody>
          <a:bodyPr lIns="13997" tIns="13997" rIns="13997" bIns="13997" anchor="ctr"/>
          <a:lstStyle/>
          <a:p>
            <a:pPr defTabSz="1679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2"/>
          </a:p>
        </p:txBody>
      </p:sp>
      <p:sp>
        <p:nvSpPr>
          <p:cNvPr id="10" name="Freeform 12">
            <a:extLst>
              <a:ext uri="{FF2B5EF4-FFF2-40B4-BE49-F238E27FC236}">
                <a16:creationId xmlns:a16="http://schemas.microsoft.com/office/drawing/2014/main" id="{CC336310-890A-4F74-9B9A-9791A03DAF96}"/>
              </a:ext>
            </a:extLst>
          </p:cNvPr>
          <p:cNvSpPr>
            <a:spLocks noChangeArrowheads="1"/>
          </p:cNvSpPr>
          <p:nvPr/>
        </p:nvSpPr>
        <p:spPr bwMode="auto">
          <a:xfrm rot="9999149" flipH="1">
            <a:off x="4032261" y="463381"/>
            <a:ext cx="5056826" cy="4668108"/>
          </a:xfrm>
          <a:custGeom>
            <a:avLst/>
            <a:gdLst>
              <a:gd name="T0" fmla="*/ 5238 w 5376"/>
              <a:gd name="T1" fmla="*/ 6050 h 7502"/>
              <a:gd name="T2" fmla="*/ 5139 w 5376"/>
              <a:gd name="T3" fmla="*/ 4984 h 7502"/>
              <a:gd name="T4" fmla="*/ 4699 w 5376"/>
              <a:gd name="T5" fmla="*/ 4481 h 7502"/>
              <a:gd name="T6" fmla="*/ 4538 w 5376"/>
              <a:gd name="T7" fmla="*/ 3167 h 7502"/>
              <a:gd name="T8" fmla="*/ 4420 w 5376"/>
              <a:gd name="T9" fmla="*/ 2349 h 7502"/>
              <a:gd name="T10" fmla="*/ 4246 w 5376"/>
              <a:gd name="T11" fmla="*/ 1791 h 7502"/>
              <a:gd name="T12" fmla="*/ 4141 w 5376"/>
              <a:gd name="T13" fmla="*/ 1432 h 7502"/>
              <a:gd name="T14" fmla="*/ 4098 w 5376"/>
              <a:gd name="T15" fmla="*/ 985 h 7502"/>
              <a:gd name="T16" fmla="*/ 3992 w 5376"/>
              <a:gd name="T17" fmla="*/ 458 h 7502"/>
              <a:gd name="T18" fmla="*/ 3937 w 5376"/>
              <a:gd name="T19" fmla="*/ 93 h 7502"/>
              <a:gd name="T20" fmla="*/ 775 w 5376"/>
              <a:gd name="T21" fmla="*/ 1494 h 7502"/>
              <a:gd name="T22" fmla="*/ 1519 w 5376"/>
              <a:gd name="T23" fmla="*/ 1233 h 7502"/>
              <a:gd name="T24" fmla="*/ 732 w 5376"/>
              <a:gd name="T25" fmla="*/ 1915 h 7502"/>
              <a:gd name="T26" fmla="*/ 360 w 5376"/>
              <a:gd name="T27" fmla="*/ 2423 h 7502"/>
              <a:gd name="T28" fmla="*/ 93 w 5376"/>
              <a:gd name="T29" fmla="*/ 2851 h 7502"/>
              <a:gd name="T30" fmla="*/ 68 w 5376"/>
              <a:gd name="T31" fmla="*/ 3273 h 7502"/>
              <a:gd name="T32" fmla="*/ 291 w 5376"/>
              <a:gd name="T33" fmla="*/ 4116 h 7502"/>
              <a:gd name="T34" fmla="*/ 564 w 5376"/>
              <a:gd name="T35" fmla="*/ 4587 h 7502"/>
              <a:gd name="T36" fmla="*/ 1023 w 5376"/>
              <a:gd name="T37" fmla="*/ 4928 h 7502"/>
              <a:gd name="T38" fmla="*/ 1308 w 5376"/>
              <a:gd name="T39" fmla="*/ 5157 h 7502"/>
              <a:gd name="T40" fmla="*/ 1333 w 5376"/>
              <a:gd name="T41" fmla="*/ 5523 h 7502"/>
              <a:gd name="T42" fmla="*/ 1451 w 5376"/>
              <a:gd name="T43" fmla="*/ 6137 h 7502"/>
              <a:gd name="T44" fmla="*/ 1724 w 5376"/>
              <a:gd name="T45" fmla="*/ 7098 h 7502"/>
              <a:gd name="T46" fmla="*/ 5022 w 5376"/>
              <a:gd name="T47" fmla="*/ 6936 h 7502"/>
              <a:gd name="T48" fmla="*/ 5201 w 5376"/>
              <a:gd name="T49" fmla="*/ 7104 h 7502"/>
              <a:gd name="T50" fmla="*/ 341 w 5376"/>
              <a:gd name="T51" fmla="*/ 2541 h 7502"/>
              <a:gd name="T52" fmla="*/ 570 w 5376"/>
              <a:gd name="T53" fmla="*/ 4550 h 7502"/>
              <a:gd name="T54" fmla="*/ 1327 w 5376"/>
              <a:gd name="T55" fmla="*/ 1382 h 7502"/>
              <a:gd name="T56" fmla="*/ 4643 w 5376"/>
              <a:gd name="T57" fmla="*/ 5461 h 7502"/>
              <a:gd name="T58" fmla="*/ 3732 w 5376"/>
              <a:gd name="T59" fmla="*/ 6112 h 7502"/>
              <a:gd name="T60" fmla="*/ 4265 w 5376"/>
              <a:gd name="T61" fmla="*/ 5988 h 7502"/>
              <a:gd name="T62" fmla="*/ 3732 w 5376"/>
              <a:gd name="T63" fmla="*/ 6112 h 7502"/>
              <a:gd name="T64" fmla="*/ 4519 w 5376"/>
              <a:gd name="T65" fmla="*/ 5480 h 7502"/>
              <a:gd name="T66" fmla="*/ 3273 w 5376"/>
              <a:gd name="T67" fmla="*/ 4699 h 7502"/>
              <a:gd name="T68" fmla="*/ 2666 w 5376"/>
              <a:gd name="T69" fmla="*/ 6298 h 7502"/>
              <a:gd name="T70" fmla="*/ 2350 w 5376"/>
              <a:gd name="T71" fmla="*/ 3725 h 7502"/>
              <a:gd name="T72" fmla="*/ 2480 w 5376"/>
              <a:gd name="T73" fmla="*/ 6347 h 7502"/>
              <a:gd name="T74" fmla="*/ 2226 w 5376"/>
              <a:gd name="T75" fmla="*/ 3756 h 7502"/>
              <a:gd name="T76" fmla="*/ 2182 w 5376"/>
              <a:gd name="T77" fmla="*/ 3775 h 7502"/>
              <a:gd name="T78" fmla="*/ 2040 w 5376"/>
              <a:gd name="T79" fmla="*/ 1047 h 7502"/>
              <a:gd name="T80" fmla="*/ 1909 w 5376"/>
              <a:gd name="T81" fmla="*/ 4209 h 7502"/>
              <a:gd name="T82" fmla="*/ 1897 w 5376"/>
              <a:gd name="T83" fmla="*/ 1109 h 7502"/>
              <a:gd name="T84" fmla="*/ 1897 w 5376"/>
              <a:gd name="T85" fmla="*/ 3986 h 7502"/>
              <a:gd name="T86" fmla="*/ 1748 w 5376"/>
              <a:gd name="T87" fmla="*/ 1177 h 7502"/>
              <a:gd name="T88" fmla="*/ 1575 w 5376"/>
              <a:gd name="T89" fmla="*/ 1215 h 7502"/>
              <a:gd name="T90" fmla="*/ 1519 w 5376"/>
              <a:gd name="T91" fmla="*/ 1289 h 7502"/>
              <a:gd name="T92" fmla="*/ 1630 w 5376"/>
              <a:gd name="T93" fmla="*/ 6459 h 7502"/>
              <a:gd name="T94" fmla="*/ 1711 w 5376"/>
              <a:gd name="T95" fmla="*/ 7011 h 7502"/>
              <a:gd name="T96" fmla="*/ 1928 w 5376"/>
              <a:gd name="T97" fmla="*/ 6112 h 7502"/>
              <a:gd name="T98" fmla="*/ 1971 w 5376"/>
              <a:gd name="T99" fmla="*/ 6044 h 7502"/>
              <a:gd name="T100" fmla="*/ 2300 w 5376"/>
              <a:gd name="T101" fmla="*/ 3886 h 7502"/>
              <a:gd name="T102" fmla="*/ 5052 w 5376"/>
              <a:gd name="T103" fmla="*/ 4655 h 7502"/>
              <a:gd name="T104" fmla="*/ 5015 w 5376"/>
              <a:gd name="T105" fmla="*/ 4916 h 7502"/>
              <a:gd name="T106" fmla="*/ 5201 w 5376"/>
              <a:gd name="T107" fmla="*/ 7110 h 7502"/>
              <a:gd name="T108" fmla="*/ 837 w 5376"/>
              <a:gd name="T109" fmla="*/ 1692 h 7502"/>
              <a:gd name="T110" fmla="*/ 1135 w 5376"/>
              <a:gd name="T111" fmla="*/ 1177 h 7502"/>
              <a:gd name="T112" fmla="*/ 824 w 5376"/>
              <a:gd name="T113" fmla="*/ 1618 h 7502"/>
              <a:gd name="T114" fmla="*/ 99 w 5376"/>
              <a:gd name="T115" fmla="*/ 3694 h 7502"/>
              <a:gd name="T116" fmla="*/ 4835 w 5376"/>
              <a:gd name="T117" fmla="*/ 4556 h 7502"/>
              <a:gd name="T118" fmla="*/ 887 w 5376"/>
              <a:gd name="T119" fmla="*/ 4965 h 7502"/>
              <a:gd name="T120" fmla="*/ 1066 w 5376"/>
              <a:gd name="T121" fmla="*/ 4953 h 7502"/>
              <a:gd name="T122" fmla="*/ 3689 w 5376"/>
              <a:gd name="T123" fmla="*/ 6131 h 7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76" h="7502">
                <a:moveTo>
                  <a:pt x="5369" y="6961"/>
                </a:moveTo>
                <a:lnTo>
                  <a:pt x="5369" y="6961"/>
                </a:lnTo>
                <a:cubicBezTo>
                  <a:pt x="5362" y="6942"/>
                  <a:pt x="5344" y="6924"/>
                  <a:pt x="5338" y="6905"/>
                </a:cubicBezTo>
                <a:cubicBezTo>
                  <a:pt x="5338" y="6905"/>
                  <a:pt x="5350" y="6887"/>
                  <a:pt x="5344" y="6881"/>
                </a:cubicBezTo>
                <a:cubicBezTo>
                  <a:pt x="5338" y="6837"/>
                  <a:pt x="5307" y="6788"/>
                  <a:pt x="5319" y="6757"/>
                </a:cubicBezTo>
                <a:cubicBezTo>
                  <a:pt x="5319" y="6744"/>
                  <a:pt x="5338" y="6744"/>
                  <a:pt x="5338" y="6732"/>
                </a:cubicBezTo>
                <a:cubicBezTo>
                  <a:pt x="5338" y="6719"/>
                  <a:pt x="5319" y="6695"/>
                  <a:pt x="5319" y="6676"/>
                </a:cubicBezTo>
                <a:cubicBezTo>
                  <a:pt x="5319" y="6614"/>
                  <a:pt x="5300" y="6552"/>
                  <a:pt x="5288" y="6478"/>
                </a:cubicBezTo>
                <a:cubicBezTo>
                  <a:pt x="5282" y="6428"/>
                  <a:pt x="5276" y="6379"/>
                  <a:pt x="5270" y="6329"/>
                </a:cubicBezTo>
                <a:cubicBezTo>
                  <a:pt x="5263" y="6298"/>
                  <a:pt x="5251" y="6261"/>
                  <a:pt x="5257" y="6223"/>
                </a:cubicBezTo>
                <a:cubicBezTo>
                  <a:pt x="5257" y="6217"/>
                  <a:pt x="5276" y="6205"/>
                  <a:pt x="5276" y="6199"/>
                </a:cubicBezTo>
                <a:cubicBezTo>
                  <a:pt x="5282" y="6168"/>
                  <a:pt x="5251" y="6099"/>
                  <a:pt x="5238" y="6050"/>
                </a:cubicBezTo>
                <a:cubicBezTo>
                  <a:pt x="5226" y="5994"/>
                  <a:pt x="5214" y="5932"/>
                  <a:pt x="5214" y="5889"/>
                </a:cubicBezTo>
                <a:cubicBezTo>
                  <a:pt x="5214" y="5883"/>
                  <a:pt x="5226" y="5883"/>
                  <a:pt x="5226" y="5876"/>
                </a:cubicBezTo>
                <a:cubicBezTo>
                  <a:pt x="5226" y="5858"/>
                  <a:pt x="5214" y="5833"/>
                  <a:pt x="5214" y="5814"/>
                </a:cubicBezTo>
                <a:cubicBezTo>
                  <a:pt x="5207" y="5752"/>
                  <a:pt x="5214" y="5697"/>
                  <a:pt x="5207" y="5610"/>
                </a:cubicBezTo>
                <a:cubicBezTo>
                  <a:pt x="5201" y="5579"/>
                  <a:pt x="5189" y="5554"/>
                  <a:pt x="5183" y="5523"/>
                </a:cubicBezTo>
                <a:cubicBezTo>
                  <a:pt x="5176" y="5480"/>
                  <a:pt x="5195" y="5368"/>
                  <a:pt x="5183" y="5312"/>
                </a:cubicBezTo>
                <a:cubicBezTo>
                  <a:pt x="5183" y="5294"/>
                  <a:pt x="5158" y="5275"/>
                  <a:pt x="5158" y="5256"/>
                </a:cubicBezTo>
                <a:cubicBezTo>
                  <a:pt x="5158" y="5250"/>
                  <a:pt x="5170" y="5250"/>
                  <a:pt x="5170" y="5244"/>
                </a:cubicBezTo>
                <a:cubicBezTo>
                  <a:pt x="5170" y="5244"/>
                  <a:pt x="5158" y="5225"/>
                  <a:pt x="5164" y="5219"/>
                </a:cubicBezTo>
                <a:cubicBezTo>
                  <a:pt x="5170" y="5182"/>
                  <a:pt x="5183" y="5089"/>
                  <a:pt x="5164" y="5040"/>
                </a:cubicBezTo>
                <a:cubicBezTo>
                  <a:pt x="5158" y="5027"/>
                  <a:pt x="5139" y="5021"/>
                  <a:pt x="5133" y="5008"/>
                </a:cubicBezTo>
                <a:cubicBezTo>
                  <a:pt x="5133" y="5008"/>
                  <a:pt x="5146" y="4990"/>
                  <a:pt x="5139" y="4984"/>
                </a:cubicBezTo>
                <a:cubicBezTo>
                  <a:pt x="5139" y="4965"/>
                  <a:pt x="5108" y="4872"/>
                  <a:pt x="5108" y="4860"/>
                </a:cubicBezTo>
                <a:cubicBezTo>
                  <a:pt x="5108" y="4835"/>
                  <a:pt x="5133" y="4810"/>
                  <a:pt x="5127" y="4792"/>
                </a:cubicBezTo>
                <a:cubicBezTo>
                  <a:pt x="5127" y="4792"/>
                  <a:pt x="5077" y="4729"/>
                  <a:pt x="5083" y="4711"/>
                </a:cubicBezTo>
                <a:cubicBezTo>
                  <a:pt x="5090" y="4711"/>
                  <a:pt x="5121" y="4717"/>
                  <a:pt x="5121" y="4711"/>
                </a:cubicBezTo>
                <a:cubicBezTo>
                  <a:pt x="5127" y="4680"/>
                  <a:pt x="5096" y="4692"/>
                  <a:pt x="5108" y="4661"/>
                </a:cubicBezTo>
                <a:cubicBezTo>
                  <a:pt x="5114" y="4649"/>
                  <a:pt x="5146" y="4668"/>
                  <a:pt x="5133" y="4655"/>
                </a:cubicBezTo>
                <a:cubicBezTo>
                  <a:pt x="5121" y="4630"/>
                  <a:pt x="5040" y="4612"/>
                  <a:pt x="4978" y="4605"/>
                </a:cubicBezTo>
                <a:cubicBezTo>
                  <a:pt x="4904" y="4599"/>
                  <a:pt x="4854" y="4556"/>
                  <a:pt x="4749" y="4556"/>
                </a:cubicBezTo>
                <a:cubicBezTo>
                  <a:pt x="4767" y="4556"/>
                  <a:pt x="4674" y="4575"/>
                  <a:pt x="4674" y="4556"/>
                </a:cubicBezTo>
                <a:cubicBezTo>
                  <a:pt x="4674" y="4556"/>
                  <a:pt x="4711" y="4562"/>
                  <a:pt x="4699" y="4550"/>
                </a:cubicBezTo>
                <a:cubicBezTo>
                  <a:pt x="4699" y="4550"/>
                  <a:pt x="4668" y="4562"/>
                  <a:pt x="4656" y="4537"/>
                </a:cubicBezTo>
                <a:cubicBezTo>
                  <a:pt x="4662" y="4544"/>
                  <a:pt x="4693" y="4500"/>
                  <a:pt x="4699" y="4481"/>
                </a:cubicBezTo>
                <a:cubicBezTo>
                  <a:pt x="4730" y="4420"/>
                  <a:pt x="4742" y="4351"/>
                  <a:pt x="4730" y="4264"/>
                </a:cubicBezTo>
                <a:cubicBezTo>
                  <a:pt x="4718" y="4215"/>
                  <a:pt x="4718" y="4190"/>
                  <a:pt x="4693" y="4165"/>
                </a:cubicBezTo>
                <a:cubicBezTo>
                  <a:pt x="4681" y="4153"/>
                  <a:pt x="4681" y="4140"/>
                  <a:pt x="4681" y="4122"/>
                </a:cubicBezTo>
                <a:cubicBezTo>
                  <a:pt x="4668" y="4079"/>
                  <a:pt x="4693" y="3967"/>
                  <a:pt x="4674" y="3899"/>
                </a:cubicBezTo>
                <a:cubicBezTo>
                  <a:pt x="4662" y="3868"/>
                  <a:pt x="4631" y="3843"/>
                  <a:pt x="4625" y="3800"/>
                </a:cubicBezTo>
                <a:cubicBezTo>
                  <a:pt x="4612" y="3744"/>
                  <a:pt x="4631" y="3651"/>
                  <a:pt x="4606" y="3583"/>
                </a:cubicBezTo>
                <a:cubicBezTo>
                  <a:pt x="4600" y="3552"/>
                  <a:pt x="4569" y="3527"/>
                  <a:pt x="4563" y="3490"/>
                </a:cubicBezTo>
                <a:cubicBezTo>
                  <a:pt x="4557" y="3477"/>
                  <a:pt x="4569" y="3453"/>
                  <a:pt x="4569" y="3434"/>
                </a:cubicBezTo>
                <a:cubicBezTo>
                  <a:pt x="4569" y="3421"/>
                  <a:pt x="4557" y="3409"/>
                  <a:pt x="4550" y="3397"/>
                </a:cubicBezTo>
                <a:cubicBezTo>
                  <a:pt x="4550" y="3372"/>
                  <a:pt x="4557" y="3341"/>
                  <a:pt x="4550" y="3316"/>
                </a:cubicBezTo>
                <a:cubicBezTo>
                  <a:pt x="4550" y="3291"/>
                  <a:pt x="4532" y="3273"/>
                  <a:pt x="4532" y="3248"/>
                </a:cubicBezTo>
                <a:cubicBezTo>
                  <a:pt x="4532" y="3223"/>
                  <a:pt x="4544" y="3192"/>
                  <a:pt x="4538" y="3167"/>
                </a:cubicBezTo>
                <a:cubicBezTo>
                  <a:pt x="4538" y="3142"/>
                  <a:pt x="4513" y="3124"/>
                  <a:pt x="4507" y="3099"/>
                </a:cubicBezTo>
                <a:cubicBezTo>
                  <a:pt x="4488" y="3049"/>
                  <a:pt x="4507" y="3000"/>
                  <a:pt x="4494" y="2944"/>
                </a:cubicBezTo>
                <a:cubicBezTo>
                  <a:pt x="4488" y="2901"/>
                  <a:pt x="4463" y="2864"/>
                  <a:pt x="4457" y="2820"/>
                </a:cubicBezTo>
                <a:cubicBezTo>
                  <a:pt x="4451" y="2801"/>
                  <a:pt x="4463" y="2789"/>
                  <a:pt x="4463" y="2771"/>
                </a:cubicBezTo>
                <a:cubicBezTo>
                  <a:pt x="4463" y="2740"/>
                  <a:pt x="4439" y="2702"/>
                  <a:pt x="4439" y="2665"/>
                </a:cubicBezTo>
                <a:cubicBezTo>
                  <a:pt x="4439" y="2647"/>
                  <a:pt x="4451" y="2628"/>
                  <a:pt x="4445" y="2609"/>
                </a:cubicBezTo>
                <a:cubicBezTo>
                  <a:pt x="4445" y="2597"/>
                  <a:pt x="4433" y="2585"/>
                  <a:pt x="4433" y="2566"/>
                </a:cubicBezTo>
                <a:cubicBezTo>
                  <a:pt x="4433" y="2554"/>
                  <a:pt x="4445" y="2541"/>
                  <a:pt x="4439" y="2529"/>
                </a:cubicBezTo>
                <a:cubicBezTo>
                  <a:pt x="4439" y="2523"/>
                  <a:pt x="4426" y="2504"/>
                  <a:pt x="4420" y="2492"/>
                </a:cubicBezTo>
                <a:cubicBezTo>
                  <a:pt x="4414" y="2473"/>
                  <a:pt x="4426" y="2454"/>
                  <a:pt x="4420" y="2436"/>
                </a:cubicBezTo>
                <a:cubicBezTo>
                  <a:pt x="4414" y="2392"/>
                  <a:pt x="4395" y="2380"/>
                  <a:pt x="4402" y="2361"/>
                </a:cubicBezTo>
                <a:cubicBezTo>
                  <a:pt x="4402" y="2355"/>
                  <a:pt x="4420" y="2361"/>
                  <a:pt x="4420" y="2349"/>
                </a:cubicBezTo>
                <a:cubicBezTo>
                  <a:pt x="4420" y="2287"/>
                  <a:pt x="4358" y="2206"/>
                  <a:pt x="4321" y="2169"/>
                </a:cubicBezTo>
                <a:cubicBezTo>
                  <a:pt x="4302" y="2144"/>
                  <a:pt x="4271" y="2132"/>
                  <a:pt x="4271" y="2126"/>
                </a:cubicBezTo>
                <a:cubicBezTo>
                  <a:pt x="4271" y="2120"/>
                  <a:pt x="4302" y="2132"/>
                  <a:pt x="4302" y="2132"/>
                </a:cubicBezTo>
                <a:cubicBezTo>
                  <a:pt x="4296" y="2126"/>
                  <a:pt x="4271" y="2101"/>
                  <a:pt x="4271" y="2089"/>
                </a:cubicBezTo>
                <a:cubicBezTo>
                  <a:pt x="4271" y="2076"/>
                  <a:pt x="4296" y="2070"/>
                  <a:pt x="4296" y="2058"/>
                </a:cubicBezTo>
                <a:cubicBezTo>
                  <a:pt x="4290" y="2045"/>
                  <a:pt x="4271" y="2039"/>
                  <a:pt x="4265" y="2021"/>
                </a:cubicBezTo>
                <a:cubicBezTo>
                  <a:pt x="4259" y="1990"/>
                  <a:pt x="4296" y="1952"/>
                  <a:pt x="4284" y="1934"/>
                </a:cubicBezTo>
                <a:cubicBezTo>
                  <a:pt x="4284" y="1927"/>
                  <a:pt x="4209" y="1946"/>
                  <a:pt x="4197" y="1927"/>
                </a:cubicBezTo>
                <a:lnTo>
                  <a:pt x="4203" y="1866"/>
                </a:lnTo>
                <a:cubicBezTo>
                  <a:pt x="4209" y="1853"/>
                  <a:pt x="4234" y="1847"/>
                  <a:pt x="4240" y="1841"/>
                </a:cubicBezTo>
                <a:cubicBezTo>
                  <a:pt x="4240" y="1834"/>
                  <a:pt x="4240" y="1816"/>
                  <a:pt x="4240" y="1816"/>
                </a:cubicBezTo>
                <a:cubicBezTo>
                  <a:pt x="4240" y="1810"/>
                  <a:pt x="4246" y="1803"/>
                  <a:pt x="4246" y="1791"/>
                </a:cubicBezTo>
                <a:cubicBezTo>
                  <a:pt x="4240" y="1766"/>
                  <a:pt x="4222" y="1803"/>
                  <a:pt x="4209" y="1791"/>
                </a:cubicBezTo>
                <a:cubicBezTo>
                  <a:pt x="4216" y="1791"/>
                  <a:pt x="4228" y="1748"/>
                  <a:pt x="4216" y="1735"/>
                </a:cubicBezTo>
                <a:cubicBezTo>
                  <a:pt x="4209" y="1723"/>
                  <a:pt x="4197" y="1742"/>
                  <a:pt x="4197" y="1723"/>
                </a:cubicBezTo>
                <a:cubicBezTo>
                  <a:pt x="4197" y="1704"/>
                  <a:pt x="4209" y="1692"/>
                  <a:pt x="4209" y="1673"/>
                </a:cubicBezTo>
                <a:cubicBezTo>
                  <a:pt x="4209" y="1673"/>
                  <a:pt x="4185" y="1667"/>
                  <a:pt x="4185" y="1661"/>
                </a:cubicBezTo>
                <a:cubicBezTo>
                  <a:pt x="4178" y="1642"/>
                  <a:pt x="4203" y="1642"/>
                  <a:pt x="4203" y="1630"/>
                </a:cubicBezTo>
                <a:cubicBezTo>
                  <a:pt x="4203" y="1618"/>
                  <a:pt x="4197" y="1580"/>
                  <a:pt x="4197" y="1580"/>
                </a:cubicBezTo>
                <a:cubicBezTo>
                  <a:pt x="4191" y="1568"/>
                  <a:pt x="4172" y="1580"/>
                  <a:pt x="4166" y="1574"/>
                </a:cubicBezTo>
                <a:cubicBezTo>
                  <a:pt x="4160" y="1562"/>
                  <a:pt x="4191" y="1549"/>
                  <a:pt x="4147" y="1562"/>
                </a:cubicBezTo>
                <a:cubicBezTo>
                  <a:pt x="4098" y="1586"/>
                  <a:pt x="4160" y="1543"/>
                  <a:pt x="4166" y="1512"/>
                </a:cubicBezTo>
                <a:cubicBezTo>
                  <a:pt x="4172" y="1500"/>
                  <a:pt x="4172" y="1450"/>
                  <a:pt x="4166" y="1438"/>
                </a:cubicBezTo>
                <a:cubicBezTo>
                  <a:pt x="4160" y="1425"/>
                  <a:pt x="4141" y="1450"/>
                  <a:pt x="4141" y="1432"/>
                </a:cubicBezTo>
                <a:cubicBezTo>
                  <a:pt x="4135" y="1413"/>
                  <a:pt x="4172" y="1376"/>
                  <a:pt x="4154" y="1351"/>
                </a:cubicBezTo>
                <a:cubicBezTo>
                  <a:pt x="4147" y="1345"/>
                  <a:pt x="4129" y="1363"/>
                  <a:pt x="4122" y="1345"/>
                </a:cubicBezTo>
                <a:cubicBezTo>
                  <a:pt x="4122" y="1320"/>
                  <a:pt x="4154" y="1308"/>
                  <a:pt x="4147" y="1277"/>
                </a:cubicBezTo>
                <a:cubicBezTo>
                  <a:pt x="4147" y="1277"/>
                  <a:pt x="4116" y="1264"/>
                  <a:pt x="4116" y="1258"/>
                </a:cubicBezTo>
                <a:cubicBezTo>
                  <a:pt x="4116" y="1258"/>
                  <a:pt x="4135" y="1246"/>
                  <a:pt x="4135" y="1239"/>
                </a:cubicBezTo>
                <a:cubicBezTo>
                  <a:pt x="4110" y="1221"/>
                  <a:pt x="4085" y="1246"/>
                  <a:pt x="4085" y="1227"/>
                </a:cubicBezTo>
                <a:cubicBezTo>
                  <a:pt x="4079" y="1215"/>
                  <a:pt x="4110" y="1202"/>
                  <a:pt x="4116" y="1184"/>
                </a:cubicBezTo>
                <a:cubicBezTo>
                  <a:pt x="4135" y="1140"/>
                  <a:pt x="4098" y="1128"/>
                  <a:pt x="4116" y="1109"/>
                </a:cubicBezTo>
                <a:cubicBezTo>
                  <a:pt x="4141" y="1091"/>
                  <a:pt x="4098" y="1103"/>
                  <a:pt x="4104" y="1078"/>
                </a:cubicBezTo>
                <a:cubicBezTo>
                  <a:pt x="4104" y="1078"/>
                  <a:pt x="4122" y="1078"/>
                  <a:pt x="4116" y="1066"/>
                </a:cubicBezTo>
                <a:cubicBezTo>
                  <a:pt x="4110" y="1047"/>
                  <a:pt x="4085" y="1053"/>
                  <a:pt x="4085" y="1016"/>
                </a:cubicBezTo>
                <a:cubicBezTo>
                  <a:pt x="4085" y="1023"/>
                  <a:pt x="4098" y="991"/>
                  <a:pt x="4098" y="985"/>
                </a:cubicBezTo>
                <a:cubicBezTo>
                  <a:pt x="4098" y="979"/>
                  <a:pt x="4079" y="979"/>
                  <a:pt x="4079" y="973"/>
                </a:cubicBezTo>
                <a:cubicBezTo>
                  <a:pt x="4073" y="973"/>
                  <a:pt x="4085" y="967"/>
                  <a:pt x="4085" y="960"/>
                </a:cubicBezTo>
                <a:cubicBezTo>
                  <a:pt x="4073" y="948"/>
                  <a:pt x="4061" y="954"/>
                  <a:pt x="4061" y="936"/>
                </a:cubicBezTo>
                <a:cubicBezTo>
                  <a:pt x="4061" y="911"/>
                  <a:pt x="4110" y="843"/>
                  <a:pt x="4030" y="855"/>
                </a:cubicBezTo>
                <a:cubicBezTo>
                  <a:pt x="3980" y="861"/>
                  <a:pt x="4116" y="818"/>
                  <a:pt x="4061" y="787"/>
                </a:cubicBezTo>
                <a:cubicBezTo>
                  <a:pt x="4048" y="775"/>
                  <a:pt x="4036" y="768"/>
                  <a:pt x="4042" y="725"/>
                </a:cubicBezTo>
                <a:cubicBezTo>
                  <a:pt x="4042" y="712"/>
                  <a:pt x="4061" y="669"/>
                  <a:pt x="4042" y="644"/>
                </a:cubicBezTo>
                <a:cubicBezTo>
                  <a:pt x="4030" y="632"/>
                  <a:pt x="4005" y="638"/>
                  <a:pt x="4005" y="626"/>
                </a:cubicBezTo>
                <a:cubicBezTo>
                  <a:pt x="4005" y="607"/>
                  <a:pt x="4067" y="601"/>
                  <a:pt x="4054" y="570"/>
                </a:cubicBezTo>
                <a:cubicBezTo>
                  <a:pt x="4054" y="558"/>
                  <a:pt x="3999" y="564"/>
                  <a:pt x="3992" y="545"/>
                </a:cubicBezTo>
                <a:cubicBezTo>
                  <a:pt x="3986" y="539"/>
                  <a:pt x="3999" y="520"/>
                  <a:pt x="3999" y="508"/>
                </a:cubicBezTo>
                <a:cubicBezTo>
                  <a:pt x="3999" y="483"/>
                  <a:pt x="3992" y="471"/>
                  <a:pt x="3992" y="458"/>
                </a:cubicBezTo>
                <a:cubicBezTo>
                  <a:pt x="3992" y="446"/>
                  <a:pt x="4017" y="421"/>
                  <a:pt x="3992" y="403"/>
                </a:cubicBezTo>
                <a:cubicBezTo>
                  <a:pt x="3974" y="390"/>
                  <a:pt x="3968" y="396"/>
                  <a:pt x="3992" y="378"/>
                </a:cubicBezTo>
                <a:cubicBezTo>
                  <a:pt x="4036" y="347"/>
                  <a:pt x="3974" y="359"/>
                  <a:pt x="3974" y="341"/>
                </a:cubicBezTo>
                <a:cubicBezTo>
                  <a:pt x="3974" y="328"/>
                  <a:pt x="3999" y="328"/>
                  <a:pt x="3999" y="310"/>
                </a:cubicBezTo>
                <a:cubicBezTo>
                  <a:pt x="4005" y="247"/>
                  <a:pt x="3949" y="291"/>
                  <a:pt x="3943" y="260"/>
                </a:cubicBezTo>
                <a:cubicBezTo>
                  <a:pt x="3943" y="247"/>
                  <a:pt x="3974" y="254"/>
                  <a:pt x="3980" y="254"/>
                </a:cubicBezTo>
                <a:cubicBezTo>
                  <a:pt x="3974" y="254"/>
                  <a:pt x="3980" y="217"/>
                  <a:pt x="3986" y="210"/>
                </a:cubicBezTo>
                <a:cubicBezTo>
                  <a:pt x="3980" y="210"/>
                  <a:pt x="3961" y="210"/>
                  <a:pt x="3955" y="204"/>
                </a:cubicBezTo>
                <a:cubicBezTo>
                  <a:pt x="3943" y="179"/>
                  <a:pt x="3974" y="198"/>
                  <a:pt x="3974" y="179"/>
                </a:cubicBezTo>
                <a:cubicBezTo>
                  <a:pt x="3968" y="155"/>
                  <a:pt x="3943" y="186"/>
                  <a:pt x="3943" y="155"/>
                </a:cubicBezTo>
                <a:cubicBezTo>
                  <a:pt x="3943" y="142"/>
                  <a:pt x="3961" y="130"/>
                  <a:pt x="3955" y="111"/>
                </a:cubicBezTo>
                <a:cubicBezTo>
                  <a:pt x="3955" y="93"/>
                  <a:pt x="3937" y="117"/>
                  <a:pt x="3937" y="93"/>
                </a:cubicBezTo>
                <a:cubicBezTo>
                  <a:pt x="3930" y="68"/>
                  <a:pt x="3961" y="31"/>
                  <a:pt x="3937" y="18"/>
                </a:cubicBezTo>
                <a:cubicBezTo>
                  <a:pt x="3912" y="0"/>
                  <a:pt x="3701" y="74"/>
                  <a:pt x="3639" y="99"/>
                </a:cubicBezTo>
                <a:cubicBezTo>
                  <a:pt x="3360" y="210"/>
                  <a:pt x="3050" y="334"/>
                  <a:pt x="2740" y="440"/>
                </a:cubicBezTo>
                <a:cubicBezTo>
                  <a:pt x="2684" y="458"/>
                  <a:pt x="2635" y="477"/>
                  <a:pt x="2585" y="502"/>
                </a:cubicBezTo>
                <a:cubicBezTo>
                  <a:pt x="2529" y="520"/>
                  <a:pt x="2467" y="551"/>
                  <a:pt x="2430" y="570"/>
                </a:cubicBezTo>
                <a:cubicBezTo>
                  <a:pt x="2275" y="638"/>
                  <a:pt x="2133" y="675"/>
                  <a:pt x="2009" y="737"/>
                </a:cubicBezTo>
                <a:cubicBezTo>
                  <a:pt x="1990" y="750"/>
                  <a:pt x="1978" y="762"/>
                  <a:pt x="1959" y="775"/>
                </a:cubicBezTo>
                <a:cubicBezTo>
                  <a:pt x="1699" y="905"/>
                  <a:pt x="1413" y="1016"/>
                  <a:pt x="1159" y="1165"/>
                </a:cubicBezTo>
                <a:cubicBezTo>
                  <a:pt x="1246" y="1146"/>
                  <a:pt x="1178" y="1159"/>
                  <a:pt x="1135" y="1190"/>
                </a:cubicBezTo>
                <a:cubicBezTo>
                  <a:pt x="1122" y="1196"/>
                  <a:pt x="1116" y="1221"/>
                  <a:pt x="1104" y="1227"/>
                </a:cubicBezTo>
                <a:cubicBezTo>
                  <a:pt x="1011" y="1301"/>
                  <a:pt x="800" y="1388"/>
                  <a:pt x="763" y="1469"/>
                </a:cubicBezTo>
                <a:cubicBezTo>
                  <a:pt x="756" y="1475"/>
                  <a:pt x="775" y="1500"/>
                  <a:pt x="775" y="1494"/>
                </a:cubicBezTo>
                <a:cubicBezTo>
                  <a:pt x="775" y="1500"/>
                  <a:pt x="725" y="1549"/>
                  <a:pt x="725" y="1549"/>
                </a:cubicBezTo>
                <a:cubicBezTo>
                  <a:pt x="738" y="1562"/>
                  <a:pt x="812" y="1506"/>
                  <a:pt x="824" y="1494"/>
                </a:cubicBezTo>
                <a:cubicBezTo>
                  <a:pt x="911" y="1432"/>
                  <a:pt x="973" y="1388"/>
                  <a:pt x="1079" y="1339"/>
                </a:cubicBezTo>
                <a:cubicBezTo>
                  <a:pt x="1135" y="1314"/>
                  <a:pt x="1066" y="1363"/>
                  <a:pt x="1048" y="1376"/>
                </a:cubicBezTo>
                <a:cubicBezTo>
                  <a:pt x="930" y="1444"/>
                  <a:pt x="874" y="1475"/>
                  <a:pt x="763" y="1574"/>
                </a:cubicBezTo>
                <a:cubicBezTo>
                  <a:pt x="744" y="1586"/>
                  <a:pt x="707" y="1630"/>
                  <a:pt x="688" y="1649"/>
                </a:cubicBezTo>
                <a:cubicBezTo>
                  <a:pt x="670" y="1686"/>
                  <a:pt x="707" y="1673"/>
                  <a:pt x="744" y="1655"/>
                </a:cubicBezTo>
                <a:cubicBezTo>
                  <a:pt x="775" y="1642"/>
                  <a:pt x="787" y="1605"/>
                  <a:pt x="849" y="1599"/>
                </a:cubicBezTo>
                <a:cubicBezTo>
                  <a:pt x="843" y="1599"/>
                  <a:pt x="843" y="1605"/>
                  <a:pt x="843" y="1605"/>
                </a:cubicBezTo>
                <a:cubicBezTo>
                  <a:pt x="849" y="1605"/>
                  <a:pt x="849" y="1605"/>
                  <a:pt x="849" y="1599"/>
                </a:cubicBezTo>
                <a:cubicBezTo>
                  <a:pt x="942" y="1537"/>
                  <a:pt x="1054" y="1469"/>
                  <a:pt x="1159" y="1413"/>
                </a:cubicBezTo>
                <a:cubicBezTo>
                  <a:pt x="1246" y="1363"/>
                  <a:pt x="1389" y="1283"/>
                  <a:pt x="1519" y="1233"/>
                </a:cubicBezTo>
                <a:cubicBezTo>
                  <a:pt x="1618" y="1202"/>
                  <a:pt x="1482" y="1258"/>
                  <a:pt x="1451" y="1277"/>
                </a:cubicBezTo>
                <a:cubicBezTo>
                  <a:pt x="1339" y="1339"/>
                  <a:pt x="1246" y="1401"/>
                  <a:pt x="1147" y="1456"/>
                </a:cubicBezTo>
                <a:cubicBezTo>
                  <a:pt x="1041" y="1518"/>
                  <a:pt x="899" y="1593"/>
                  <a:pt x="800" y="1686"/>
                </a:cubicBezTo>
                <a:lnTo>
                  <a:pt x="769" y="1723"/>
                </a:lnTo>
                <a:cubicBezTo>
                  <a:pt x="769" y="1729"/>
                  <a:pt x="806" y="1704"/>
                  <a:pt x="837" y="1692"/>
                </a:cubicBezTo>
                <a:cubicBezTo>
                  <a:pt x="887" y="1649"/>
                  <a:pt x="942" y="1599"/>
                  <a:pt x="992" y="1574"/>
                </a:cubicBezTo>
                <a:cubicBezTo>
                  <a:pt x="1085" y="1512"/>
                  <a:pt x="1147" y="1481"/>
                  <a:pt x="1228" y="1438"/>
                </a:cubicBezTo>
                <a:cubicBezTo>
                  <a:pt x="1228" y="1432"/>
                  <a:pt x="1240" y="1432"/>
                  <a:pt x="1228" y="1438"/>
                </a:cubicBezTo>
                <a:cubicBezTo>
                  <a:pt x="1110" y="1562"/>
                  <a:pt x="887" y="1642"/>
                  <a:pt x="744" y="1791"/>
                </a:cubicBezTo>
                <a:cubicBezTo>
                  <a:pt x="732" y="1803"/>
                  <a:pt x="676" y="1866"/>
                  <a:pt x="738" y="1841"/>
                </a:cubicBezTo>
                <a:cubicBezTo>
                  <a:pt x="800" y="1810"/>
                  <a:pt x="750" y="1859"/>
                  <a:pt x="744" y="1878"/>
                </a:cubicBezTo>
                <a:cubicBezTo>
                  <a:pt x="750" y="1866"/>
                  <a:pt x="750" y="1921"/>
                  <a:pt x="732" y="1915"/>
                </a:cubicBezTo>
                <a:cubicBezTo>
                  <a:pt x="775" y="1934"/>
                  <a:pt x="806" y="1847"/>
                  <a:pt x="837" y="1872"/>
                </a:cubicBezTo>
                <a:cubicBezTo>
                  <a:pt x="843" y="1878"/>
                  <a:pt x="781" y="1915"/>
                  <a:pt x="824" y="1921"/>
                </a:cubicBezTo>
                <a:cubicBezTo>
                  <a:pt x="843" y="1927"/>
                  <a:pt x="930" y="1847"/>
                  <a:pt x="961" y="1828"/>
                </a:cubicBezTo>
                <a:cubicBezTo>
                  <a:pt x="998" y="1816"/>
                  <a:pt x="1029" y="1810"/>
                  <a:pt x="980" y="1847"/>
                </a:cubicBezTo>
                <a:cubicBezTo>
                  <a:pt x="917" y="1884"/>
                  <a:pt x="843" y="1927"/>
                  <a:pt x="787" y="1983"/>
                </a:cubicBezTo>
                <a:cubicBezTo>
                  <a:pt x="750" y="2027"/>
                  <a:pt x="868" y="1952"/>
                  <a:pt x="893" y="1934"/>
                </a:cubicBezTo>
                <a:cubicBezTo>
                  <a:pt x="942" y="1903"/>
                  <a:pt x="967" y="1872"/>
                  <a:pt x="992" y="1859"/>
                </a:cubicBezTo>
                <a:cubicBezTo>
                  <a:pt x="1023" y="1847"/>
                  <a:pt x="1122" y="1791"/>
                  <a:pt x="1041" y="1859"/>
                </a:cubicBezTo>
                <a:cubicBezTo>
                  <a:pt x="868" y="1990"/>
                  <a:pt x="694" y="2120"/>
                  <a:pt x="527" y="2256"/>
                </a:cubicBezTo>
                <a:cubicBezTo>
                  <a:pt x="502" y="2281"/>
                  <a:pt x="471" y="2299"/>
                  <a:pt x="452" y="2324"/>
                </a:cubicBezTo>
                <a:cubicBezTo>
                  <a:pt x="446" y="2324"/>
                  <a:pt x="452" y="2337"/>
                  <a:pt x="446" y="2349"/>
                </a:cubicBezTo>
                <a:cubicBezTo>
                  <a:pt x="446" y="2349"/>
                  <a:pt x="378" y="2411"/>
                  <a:pt x="360" y="2423"/>
                </a:cubicBezTo>
                <a:cubicBezTo>
                  <a:pt x="273" y="2504"/>
                  <a:pt x="452" y="2355"/>
                  <a:pt x="459" y="2361"/>
                </a:cubicBezTo>
                <a:cubicBezTo>
                  <a:pt x="459" y="2368"/>
                  <a:pt x="378" y="2436"/>
                  <a:pt x="366" y="2448"/>
                </a:cubicBezTo>
                <a:cubicBezTo>
                  <a:pt x="329" y="2479"/>
                  <a:pt x="291" y="2498"/>
                  <a:pt x="279" y="2523"/>
                </a:cubicBezTo>
                <a:cubicBezTo>
                  <a:pt x="273" y="2529"/>
                  <a:pt x="273" y="2566"/>
                  <a:pt x="273" y="2566"/>
                </a:cubicBezTo>
                <a:cubicBezTo>
                  <a:pt x="223" y="2628"/>
                  <a:pt x="161" y="2647"/>
                  <a:pt x="118" y="2715"/>
                </a:cubicBezTo>
                <a:cubicBezTo>
                  <a:pt x="174" y="2696"/>
                  <a:pt x="180" y="2665"/>
                  <a:pt x="236" y="2616"/>
                </a:cubicBezTo>
                <a:cubicBezTo>
                  <a:pt x="254" y="2597"/>
                  <a:pt x="316" y="2560"/>
                  <a:pt x="316" y="2560"/>
                </a:cubicBezTo>
                <a:cubicBezTo>
                  <a:pt x="322" y="2560"/>
                  <a:pt x="304" y="2597"/>
                  <a:pt x="298" y="2616"/>
                </a:cubicBezTo>
                <a:cubicBezTo>
                  <a:pt x="304" y="2609"/>
                  <a:pt x="310" y="2603"/>
                  <a:pt x="310" y="2597"/>
                </a:cubicBezTo>
                <a:cubicBezTo>
                  <a:pt x="291" y="2628"/>
                  <a:pt x="291" y="2628"/>
                  <a:pt x="298" y="2616"/>
                </a:cubicBezTo>
                <a:cubicBezTo>
                  <a:pt x="254" y="2665"/>
                  <a:pt x="180" y="2715"/>
                  <a:pt x="136" y="2777"/>
                </a:cubicBezTo>
                <a:cubicBezTo>
                  <a:pt x="124" y="2795"/>
                  <a:pt x="111" y="2826"/>
                  <a:pt x="93" y="2851"/>
                </a:cubicBezTo>
                <a:cubicBezTo>
                  <a:pt x="81" y="2876"/>
                  <a:pt x="37" y="2938"/>
                  <a:pt x="62" y="2975"/>
                </a:cubicBezTo>
                <a:cubicBezTo>
                  <a:pt x="81" y="2994"/>
                  <a:pt x="99" y="2888"/>
                  <a:pt x="93" y="2895"/>
                </a:cubicBezTo>
                <a:cubicBezTo>
                  <a:pt x="99" y="2888"/>
                  <a:pt x="118" y="2907"/>
                  <a:pt x="124" y="2901"/>
                </a:cubicBezTo>
                <a:cubicBezTo>
                  <a:pt x="118" y="2907"/>
                  <a:pt x="149" y="2864"/>
                  <a:pt x="155" y="2876"/>
                </a:cubicBezTo>
                <a:cubicBezTo>
                  <a:pt x="167" y="2888"/>
                  <a:pt x="130" y="2913"/>
                  <a:pt x="118" y="2950"/>
                </a:cubicBezTo>
                <a:cubicBezTo>
                  <a:pt x="105" y="2975"/>
                  <a:pt x="118" y="2994"/>
                  <a:pt x="118" y="3000"/>
                </a:cubicBezTo>
                <a:cubicBezTo>
                  <a:pt x="118" y="2994"/>
                  <a:pt x="130" y="2994"/>
                  <a:pt x="130" y="3000"/>
                </a:cubicBezTo>
                <a:cubicBezTo>
                  <a:pt x="136" y="3037"/>
                  <a:pt x="87" y="3081"/>
                  <a:pt x="81" y="3112"/>
                </a:cubicBezTo>
                <a:cubicBezTo>
                  <a:pt x="81" y="3118"/>
                  <a:pt x="99" y="3136"/>
                  <a:pt x="93" y="3149"/>
                </a:cubicBezTo>
                <a:cubicBezTo>
                  <a:pt x="93" y="3149"/>
                  <a:pt x="43" y="3248"/>
                  <a:pt x="81" y="3192"/>
                </a:cubicBezTo>
                <a:cubicBezTo>
                  <a:pt x="81" y="3186"/>
                  <a:pt x="130" y="3155"/>
                  <a:pt x="130" y="3155"/>
                </a:cubicBezTo>
                <a:cubicBezTo>
                  <a:pt x="136" y="3161"/>
                  <a:pt x="74" y="3260"/>
                  <a:pt x="68" y="3273"/>
                </a:cubicBezTo>
                <a:cubicBezTo>
                  <a:pt x="56" y="3291"/>
                  <a:pt x="62" y="3291"/>
                  <a:pt x="37" y="3304"/>
                </a:cubicBezTo>
                <a:cubicBezTo>
                  <a:pt x="62" y="3310"/>
                  <a:pt x="19" y="3353"/>
                  <a:pt x="25" y="3378"/>
                </a:cubicBezTo>
                <a:cubicBezTo>
                  <a:pt x="31" y="3397"/>
                  <a:pt x="68" y="3403"/>
                  <a:pt x="74" y="3421"/>
                </a:cubicBezTo>
                <a:cubicBezTo>
                  <a:pt x="74" y="3428"/>
                  <a:pt x="56" y="3453"/>
                  <a:pt x="62" y="3471"/>
                </a:cubicBezTo>
                <a:cubicBezTo>
                  <a:pt x="62" y="3508"/>
                  <a:pt x="111" y="3521"/>
                  <a:pt x="124" y="3564"/>
                </a:cubicBezTo>
                <a:cubicBezTo>
                  <a:pt x="130" y="3589"/>
                  <a:pt x="111" y="3663"/>
                  <a:pt x="130" y="3688"/>
                </a:cubicBezTo>
                <a:cubicBezTo>
                  <a:pt x="124" y="3682"/>
                  <a:pt x="180" y="3719"/>
                  <a:pt x="180" y="3725"/>
                </a:cubicBezTo>
                <a:cubicBezTo>
                  <a:pt x="161" y="3738"/>
                  <a:pt x="111" y="3682"/>
                  <a:pt x="99" y="3694"/>
                </a:cubicBezTo>
                <a:cubicBezTo>
                  <a:pt x="93" y="3719"/>
                  <a:pt x="167" y="3725"/>
                  <a:pt x="180" y="3744"/>
                </a:cubicBezTo>
                <a:cubicBezTo>
                  <a:pt x="192" y="3769"/>
                  <a:pt x="161" y="3806"/>
                  <a:pt x="167" y="3831"/>
                </a:cubicBezTo>
                <a:cubicBezTo>
                  <a:pt x="180" y="3911"/>
                  <a:pt x="291" y="3936"/>
                  <a:pt x="298" y="4017"/>
                </a:cubicBezTo>
                <a:cubicBezTo>
                  <a:pt x="304" y="4041"/>
                  <a:pt x="273" y="4079"/>
                  <a:pt x="291" y="4116"/>
                </a:cubicBezTo>
                <a:cubicBezTo>
                  <a:pt x="298" y="4128"/>
                  <a:pt x="329" y="4153"/>
                  <a:pt x="347" y="4159"/>
                </a:cubicBezTo>
                <a:cubicBezTo>
                  <a:pt x="397" y="4184"/>
                  <a:pt x="484" y="4153"/>
                  <a:pt x="440" y="4240"/>
                </a:cubicBezTo>
                <a:cubicBezTo>
                  <a:pt x="465" y="4234"/>
                  <a:pt x="440" y="4264"/>
                  <a:pt x="440" y="4240"/>
                </a:cubicBezTo>
                <a:cubicBezTo>
                  <a:pt x="428" y="4240"/>
                  <a:pt x="428" y="4246"/>
                  <a:pt x="422" y="4258"/>
                </a:cubicBezTo>
                <a:cubicBezTo>
                  <a:pt x="496" y="4227"/>
                  <a:pt x="434" y="4351"/>
                  <a:pt x="415" y="4351"/>
                </a:cubicBezTo>
                <a:cubicBezTo>
                  <a:pt x="391" y="4364"/>
                  <a:pt x="409" y="4296"/>
                  <a:pt x="422" y="4289"/>
                </a:cubicBezTo>
                <a:cubicBezTo>
                  <a:pt x="391" y="4302"/>
                  <a:pt x="378" y="4320"/>
                  <a:pt x="397" y="4370"/>
                </a:cubicBezTo>
                <a:cubicBezTo>
                  <a:pt x="409" y="4407"/>
                  <a:pt x="527" y="4413"/>
                  <a:pt x="546" y="4438"/>
                </a:cubicBezTo>
                <a:cubicBezTo>
                  <a:pt x="539" y="4432"/>
                  <a:pt x="564" y="4544"/>
                  <a:pt x="570" y="4537"/>
                </a:cubicBezTo>
                <a:cubicBezTo>
                  <a:pt x="564" y="4544"/>
                  <a:pt x="533" y="4531"/>
                  <a:pt x="521" y="4537"/>
                </a:cubicBezTo>
                <a:cubicBezTo>
                  <a:pt x="508" y="4550"/>
                  <a:pt x="558" y="4556"/>
                  <a:pt x="564" y="4562"/>
                </a:cubicBezTo>
                <a:cubicBezTo>
                  <a:pt x="564" y="4568"/>
                  <a:pt x="558" y="4581"/>
                  <a:pt x="564" y="4587"/>
                </a:cubicBezTo>
                <a:cubicBezTo>
                  <a:pt x="583" y="4599"/>
                  <a:pt x="595" y="4575"/>
                  <a:pt x="595" y="4599"/>
                </a:cubicBezTo>
                <a:cubicBezTo>
                  <a:pt x="595" y="4599"/>
                  <a:pt x="564" y="4612"/>
                  <a:pt x="558" y="4612"/>
                </a:cubicBezTo>
                <a:cubicBezTo>
                  <a:pt x="539" y="4612"/>
                  <a:pt x="477" y="4593"/>
                  <a:pt x="446" y="4575"/>
                </a:cubicBezTo>
                <a:cubicBezTo>
                  <a:pt x="452" y="4636"/>
                  <a:pt x="539" y="4624"/>
                  <a:pt x="564" y="4661"/>
                </a:cubicBezTo>
                <a:cubicBezTo>
                  <a:pt x="570" y="4668"/>
                  <a:pt x="552" y="4699"/>
                  <a:pt x="552" y="4699"/>
                </a:cubicBezTo>
                <a:cubicBezTo>
                  <a:pt x="552" y="4711"/>
                  <a:pt x="620" y="4760"/>
                  <a:pt x="651" y="4773"/>
                </a:cubicBezTo>
                <a:cubicBezTo>
                  <a:pt x="651" y="4773"/>
                  <a:pt x="663" y="4785"/>
                  <a:pt x="663" y="4792"/>
                </a:cubicBezTo>
                <a:cubicBezTo>
                  <a:pt x="657" y="4792"/>
                  <a:pt x="576" y="4773"/>
                  <a:pt x="576" y="4773"/>
                </a:cubicBezTo>
                <a:cubicBezTo>
                  <a:pt x="558" y="4798"/>
                  <a:pt x="682" y="4841"/>
                  <a:pt x="682" y="4847"/>
                </a:cubicBezTo>
                <a:cubicBezTo>
                  <a:pt x="700" y="4853"/>
                  <a:pt x="694" y="4878"/>
                  <a:pt x="725" y="4897"/>
                </a:cubicBezTo>
                <a:cubicBezTo>
                  <a:pt x="763" y="4909"/>
                  <a:pt x="806" y="4909"/>
                  <a:pt x="824" y="4934"/>
                </a:cubicBezTo>
                <a:cubicBezTo>
                  <a:pt x="849" y="4916"/>
                  <a:pt x="955" y="4934"/>
                  <a:pt x="1023" y="4928"/>
                </a:cubicBezTo>
                <a:cubicBezTo>
                  <a:pt x="1085" y="4922"/>
                  <a:pt x="1265" y="4884"/>
                  <a:pt x="1289" y="4916"/>
                </a:cubicBezTo>
                <a:cubicBezTo>
                  <a:pt x="1283" y="4916"/>
                  <a:pt x="1246" y="4953"/>
                  <a:pt x="1252" y="4971"/>
                </a:cubicBezTo>
                <a:cubicBezTo>
                  <a:pt x="1252" y="4971"/>
                  <a:pt x="1277" y="4965"/>
                  <a:pt x="1271" y="4977"/>
                </a:cubicBezTo>
                <a:cubicBezTo>
                  <a:pt x="1265" y="4996"/>
                  <a:pt x="1234" y="5008"/>
                  <a:pt x="1228" y="5027"/>
                </a:cubicBezTo>
                <a:cubicBezTo>
                  <a:pt x="1228" y="5033"/>
                  <a:pt x="1246" y="5070"/>
                  <a:pt x="1252" y="5070"/>
                </a:cubicBezTo>
                <a:lnTo>
                  <a:pt x="1252" y="5070"/>
                </a:lnTo>
                <a:cubicBezTo>
                  <a:pt x="1252" y="5070"/>
                  <a:pt x="1252" y="5077"/>
                  <a:pt x="1252" y="5070"/>
                </a:cubicBezTo>
                <a:cubicBezTo>
                  <a:pt x="1246" y="5077"/>
                  <a:pt x="1240" y="5089"/>
                  <a:pt x="1246" y="5089"/>
                </a:cubicBezTo>
                <a:cubicBezTo>
                  <a:pt x="1277" y="5108"/>
                  <a:pt x="1277" y="5077"/>
                  <a:pt x="1320" y="5077"/>
                </a:cubicBezTo>
                <a:lnTo>
                  <a:pt x="1320" y="5089"/>
                </a:lnTo>
                <a:cubicBezTo>
                  <a:pt x="1320" y="5089"/>
                  <a:pt x="1345" y="5077"/>
                  <a:pt x="1352" y="5083"/>
                </a:cubicBezTo>
                <a:cubicBezTo>
                  <a:pt x="1352" y="5095"/>
                  <a:pt x="1308" y="5139"/>
                  <a:pt x="1308" y="5157"/>
                </a:cubicBezTo>
                <a:cubicBezTo>
                  <a:pt x="1308" y="5170"/>
                  <a:pt x="1333" y="5132"/>
                  <a:pt x="1345" y="5145"/>
                </a:cubicBezTo>
                <a:cubicBezTo>
                  <a:pt x="1339" y="5145"/>
                  <a:pt x="1339" y="5194"/>
                  <a:pt x="1333" y="5207"/>
                </a:cubicBezTo>
                <a:cubicBezTo>
                  <a:pt x="1320" y="5244"/>
                  <a:pt x="1271" y="5263"/>
                  <a:pt x="1271" y="5287"/>
                </a:cubicBezTo>
                <a:cubicBezTo>
                  <a:pt x="1271" y="5294"/>
                  <a:pt x="1314" y="5287"/>
                  <a:pt x="1314" y="5294"/>
                </a:cubicBezTo>
                <a:cubicBezTo>
                  <a:pt x="1327" y="5312"/>
                  <a:pt x="1308" y="5325"/>
                  <a:pt x="1302" y="5337"/>
                </a:cubicBezTo>
                <a:cubicBezTo>
                  <a:pt x="1289" y="5356"/>
                  <a:pt x="1289" y="5343"/>
                  <a:pt x="1289" y="5362"/>
                </a:cubicBezTo>
                <a:cubicBezTo>
                  <a:pt x="1289" y="5349"/>
                  <a:pt x="1302" y="5368"/>
                  <a:pt x="1289" y="5399"/>
                </a:cubicBezTo>
                <a:cubicBezTo>
                  <a:pt x="1289" y="5393"/>
                  <a:pt x="1277" y="5418"/>
                  <a:pt x="1277" y="5418"/>
                </a:cubicBezTo>
                <a:lnTo>
                  <a:pt x="1302" y="5424"/>
                </a:lnTo>
                <a:cubicBezTo>
                  <a:pt x="1302" y="5449"/>
                  <a:pt x="1277" y="5461"/>
                  <a:pt x="1296" y="5480"/>
                </a:cubicBezTo>
                <a:cubicBezTo>
                  <a:pt x="1302" y="5492"/>
                  <a:pt x="1327" y="5473"/>
                  <a:pt x="1333" y="5480"/>
                </a:cubicBezTo>
                <a:cubicBezTo>
                  <a:pt x="1339" y="5486"/>
                  <a:pt x="1333" y="5517"/>
                  <a:pt x="1333" y="5523"/>
                </a:cubicBezTo>
                <a:cubicBezTo>
                  <a:pt x="1333" y="5517"/>
                  <a:pt x="1352" y="5523"/>
                  <a:pt x="1358" y="5523"/>
                </a:cubicBezTo>
                <a:cubicBezTo>
                  <a:pt x="1352" y="5517"/>
                  <a:pt x="1364" y="5554"/>
                  <a:pt x="1364" y="5560"/>
                </a:cubicBezTo>
                <a:cubicBezTo>
                  <a:pt x="1364" y="5579"/>
                  <a:pt x="1339" y="5579"/>
                  <a:pt x="1345" y="5610"/>
                </a:cubicBezTo>
                <a:cubicBezTo>
                  <a:pt x="1339" y="5591"/>
                  <a:pt x="1370" y="5622"/>
                  <a:pt x="1370" y="5653"/>
                </a:cubicBezTo>
                <a:cubicBezTo>
                  <a:pt x="1370" y="5684"/>
                  <a:pt x="1364" y="5666"/>
                  <a:pt x="1382" y="5684"/>
                </a:cubicBezTo>
                <a:cubicBezTo>
                  <a:pt x="1395" y="5697"/>
                  <a:pt x="1382" y="5715"/>
                  <a:pt x="1382" y="5740"/>
                </a:cubicBezTo>
                <a:cubicBezTo>
                  <a:pt x="1389" y="5827"/>
                  <a:pt x="1463" y="5895"/>
                  <a:pt x="1463" y="5920"/>
                </a:cubicBezTo>
                <a:cubicBezTo>
                  <a:pt x="1463" y="5926"/>
                  <a:pt x="1444" y="5938"/>
                  <a:pt x="1451" y="5944"/>
                </a:cubicBezTo>
                <a:cubicBezTo>
                  <a:pt x="1451" y="5951"/>
                  <a:pt x="1469" y="5932"/>
                  <a:pt x="1469" y="5944"/>
                </a:cubicBezTo>
                <a:cubicBezTo>
                  <a:pt x="1469" y="5957"/>
                  <a:pt x="1457" y="5969"/>
                  <a:pt x="1457" y="5988"/>
                </a:cubicBezTo>
                <a:cubicBezTo>
                  <a:pt x="1451" y="6013"/>
                  <a:pt x="1457" y="6050"/>
                  <a:pt x="1457" y="6068"/>
                </a:cubicBezTo>
                <a:cubicBezTo>
                  <a:pt x="1451" y="6093"/>
                  <a:pt x="1432" y="6118"/>
                  <a:pt x="1451" y="6137"/>
                </a:cubicBezTo>
                <a:cubicBezTo>
                  <a:pt x="1476" y="6168"/>
                  <a:pt x="1482" y="6106"/>
                  <a:pt x="1519" y="6155"/>
                </a:cubicBezTo>
                <a:cubicBezTo>
                  <a:pt x="1525" y="6168"/>
                  <a:pt x="1513" y="6211"/>
                  <a:pt x="1531" y="6223"/>
                </a:cubicBezTo>
                <a:cubicBezTo>
                  <a:pt x="1544" y="6236"/>
                  <a:pt x="1537" y="6174"/>
                  <a:pt x="1562" y="6192"/>
                </a:cubicBezTo>
                <a:cubicBezTo>
                  <a:pt x="1575" y="6199"/>
                  <a:pt x="1556" y="6310"/>
                  <a:pt x="1562" y="6329"/>
                </a:cubicBezTo>
                <a:cubicBezTo>
                  <a:pt x="1568" y="6366"/>
                  <a:pt x="1587" y="6347"/>
                  <a:pt x="1587" y="6385"/>
                </a:cubicBezTo>
                <a:cubicBezTo>
                  <a:pt x="1587" y="6434"/>
                  <a:pt x="1537" y="6478"/>
                  <a:pt x="1544" y="6546"/>
                </a:cubicBezTo>
                <a:cubicBezTo>
                  <a:pt x="1550" y="6608"/>
                  <a:pt x="1606" y="6626"/>
                  <a:pt x="1637" y="6676"/>
                </a:cubicBezTo>
                <a:cubicBezTo>
                  <a:pt x="1649" y="6701"/>
                  <a:pt x="1668" y="6750"/>
                  <a:pt x="1668" y="6775"/>
                </a:cubicBezTo>
                <a:cubicBezTo>
                  <a:pt x="1668" y="6775"/>
                  <a:pt x="1649" y="6769"/>
                  <a:pt x="1649" y="6781"/>
                </a:cubicBezTo>
                <a:cubicBezTo>
                  <a:pt x="1661" y="6831"/>
                  <a:pt x="1686" y="6837"/>
                  <a:pt x="1674" y="6899"/>
                </a:cubicBezTo>
                <a:cubicBezTo>
                  <a:pt x="1668" y="6924"/>
                  <a:pt x="1655" y="6961"/>
                  <a:pt x="1668" y="6998"/>
                </a:cubicBezTo>
                <a:cubicBezTo>
                  <a:pt x="1674" y="7042"/>
                  <a:pt x="1717" y="7060"/>
                  <a:pt x="1724" y="7098"/>
                </a:cubicBezTo>
                <a:cubicBezTo>
                  <a:pt x="1724" y="7110"/>
                  <a:pt x="1705" y="7129"/>
                  <a:pt x="1705" y="7153"/>
                </a:cubicBezTo>
                <a:cubicBezTo>
                  <a:pt x="1711" y="7172"/>
                  <a:pt x="1748" y="7240"/>
                  <a:pt x="1779" y="7259"/>
                </a:cubicBezTo>
                <a:cubicBezTo>
                  <a:pt x="1854" y="7296"/>
                  <a:pt x="1959" y="7346"/>
                  <a:pt x="2052" y="7352"/>
                </a:cubicBezTo>
                <a:cubicBezTo>
                  <a:pt x="2120" y="7358"/>
                  <a:pt x="2238" y="7364"/>
                  <a:pt x="2319" y="7339"/>
                </a:cubicBezTo>
                <a:cubicBezTo>
                  <a:pt x="2331" y="7339"/>
                  <a:pt x="2337" y="7321"/>
                  <a:pt x="2350" y="7321"/>
                </a:cubicBezTo>
                <a:cubicBezTo>
                  <a:pt x="2424" y="7296"/>
                  <a:pt x="2492" y="7296"/>
                  <a:pt x="2567" y="7277"/>
                </a:cubicBezTo>
                <a:cubicBezTo>
                  <a:pt x="2659" y="7259"/>
                  <a:pt x="2759" y="7228"/>
                  <a:pt x="2858" y="7203"/>
                </a:cubicBezTo>
                <a:cubicBezTo>
                  <a:pt x="3137" y="7129"/>
                  <a:pt x="3428" y="7048"/>
                  <a:pt x="3720" y="6974"/>
                </a:cubicBezTo>
                <a:cubicBezTo>
                  <a:pt x="3837" y="6949"/>
                  <a:pt x="3968" y="6905"/>
                  <a:pt x="4098" y="6881"/>
                </a:cubicBezTo>
                <a:cubicBezTo>
                  <a:pt x="4370" y="6825"/>
                  <a:pt x="4587" y="6775"/>
                  <a:pt x="4891" y="6732"/>
                </a:cubicBezTo>
                <a:cubicBezTo>
                  <a:pt x="4941" y="6726"/>
                  <a:pt x="4972" y="6719"/>
                  <a:pt x="4978" y="6775"/>
                </a:cubicBezTo>
                <a:cubicBezTo>
                  <a:pt x="4990" y="6837"/>
                  <a:pt x="4997" y="6887"/>
                  <a:pt x="5022" y="6936"/>
                </a:cubicBezTo>
                <a:cubicBezTo>
                  <a:pt x="5022" y="6930"/>
                  <a:pt x="5028" y="6912"/>
                  <a:pt x="5028" y="6912"/>
                </a:cubicBezTo>
                <a:cubicBezTo>
                  <a:pt x="5034" y="6918"/>
                  <a:pt x="5052" y="6974"/>
                  <a:pt x="5065" y="7005"/>
                </a:cubicBezTo>
                <a:cubicBezTo>
                  <a:pt x="5065" y="7011"/>
                  <a:pt x="5059" y="7029"/>
                  <a:pt x="5065" y="7029"/>
                </a:cubicBezTo>
                <a:cubicBezTo>
                  <a:pt x="5059" y="7023"/>
                  <a:pt x="5152" y="7110"/>
                  <a:pt x="5127" y="7060"/>
                </a:cubicBezTo>
                <a:cubicBezTo>
                  <a:pt x="5127" y="7060"/>
                  <a:pt x="5096" y="7042"/>
                  <a:pt x="5121" y="7023"/>
                </a:cubicBezTo>
                <a:cubicBezTo>
                  <a:pt x="5127" y="7023"/>
                  <a:pt x="5139" y="7036"/>
                  <a:pt x="5152" y="7054"/>
                </a:cubicBezTo>
                <a:lnTo>
                  <a:pt x="5152" y="7048"/>
                </a:lnTo>
                <a:cubicBezTo>
                  <a:pt x="5152" y="7054"/>
                  <a:pt x="5158" y="7060"/>
                  <a:pt x="5164" y="7060"/>
                </a:cubicBezTo>
                <a:cubicBezTo>
                  <a:pt x="5183" y="7085"/>
                  <a:pt x="5195" y="7110"/>
                  <a:pt x="5201" y="7110"/>
                </a:cubicBezTo>
                <a:lnTo>
                  <a:pt x="5201" y="7104"/>
                </a:lnTo>
                <a:cubicBezTo>
                  <a:pt x="5201" y="7104"/>
                  <a:pt x="5201" y="7104"/>
                  <a:pt x="5207" y="7104"/>
                </a:cubicBezTo>
                <a:cubicBezTo>
                  <a:pt x="5201" y="7104"/>
                  <a:pt x="5201" y="7104"/>
                  <a:pt x="5201" y="7104"/>
                </a:cubicBezTo>
                <a:cubicBezTo>
                  <a:pt x="5207" y="7110"/>
                  <a:pt x="5245" y="7135"/>
                  <a:pt x="5245" y="7129"/>
                </a:cubicBezTo>
                <a:cubicBezTo>
                  <a:pt x="5251" y="7122"/>
                  <a:pt x="5189" y="7066"/>
                  <a:pt x="5238" y="7060"/>
                </a:cubicBezTo>
                <a:cubicBezTo>
                  <a:pt x="5232" y="7060"/>
                  <a:pt x="5331" y="7153"/>
                  <a:pt x="5300" y="7110"/>
                </a:cubicBezTo>
                <a:cubicBezTo>
                  <a:pt x="5294" y="7091"/>
                  <a:pt x="5313" y="7098"/>
                  <a:pt x="5313" y="7098"/>
                </a:cubicBezTo>
                <a:cubicBezTo>
                  <a:pt x="5307" y="7079"/>
                  <a:pt x="5307" y="7066"/>
                  <a:pt x="5307" y="7066"/>
                </a:cubicBezTo>
                <a:cubicBezTo>
                  <a:pt x="5307" y="7066"/>
                  <a:pt x="5313" y="7073"/>
                  <a:pt x="5331" y="7066"/>
                </a:cubicBezTo>
                <a:cubicBezTo>
                  <a:pt x="5356" y="7060"/>
                  <a:pt x="5375" y="7011"/>
                  <a:pt x="5369" y="6961"/>
                </a:cubicBezTo>
                <a:close/>
                <a:moveTo>
                  <a:pt x="186" y="2969"/>
                </a:moveTo>
                <a:lnTo>
                  <a:pt x="186" y="2969"/>
                </a:lnTo>
                <a:cubicBezTo>
                  <a:pt x="180" y="2963"/>
                  <a:pt x="198" y="2950"/>
                  <a:pt x="198" y="2950"/>
                </a:cubicBezTo>
                <a:cubicBezTo>
                  <a:pt x="229" y="2932"/>
                  <a:pt x="198" y="2975"/>
                  <a:pt x="186" y="2969"/>
                </a:cubicBezTo>
                <a:close/>
                <a:moveTo>
                  <a:pt x="341" y="2541"/>
                </a:moveTo>
                <a:cubicBezTo>
                  <a:pt x="341" y="2541"/>
                  <a:pt x="329" y="2541"/>
                  <a:pt x="341" y="2541"/>
                </a:cubicBezTo>
                <a:close/>
                <a:moveTo>
                  <a:pt x="415" y="4376"/>
                </a:moveTo>
                <a:lnTo>
                  <a:pt x="415" y="4376"/>
                </a:lnTo>
                <a:cubicBezTo>
                  <a:pt x="415" y="4370"/>
                  <a:pt x="428" y="4364"/>
                  <a:pt x="434" y="4370"/>
                </a:cubicBezTo>
                <a:cubicBezTo>
                  <a:pt x="434" y="4370"/>
                  <a:pt x="422" y="4376"/>
                  <a:pt x="415" y="4376"/>
                </a:cubicBezTo>
                <a:close/>
                <a:moveTo>
                  <a:pt x="490" y="4382"/>
                </a:moveTo>
                <a:lnTo>
                  <a:pt x="490" y="4382"/>
                </a:lnTo>
                <a:cubicBezTo>
                  <a:pt x="490" y="4382"/>
                  <a:pt x="471" y="4333"/>
                  <a:pt x="465" y="4339"/>
                </a:cubicBezTo>
                <a:cubicBezTo>
                  <a:pt x="490" y="4314"/>
                  <a:pt x="552" y="4413"/>
                  <a:pt x="490" y="4382"/>
                </a:cubicBezTo>
                <a:close/>
                <a:moveTo>
                  <a:pt x="558" y="4556"/>
                </a:moveTo>
                <a:lnTo>
                  <a:pt x="558" y="4556"/>
                </a:lnTo>
                <a:cubicBezTo>
                  <a:pt x="552" y="4556"/>
                  <a:pt x="570" y="4550"/>
                  <a:pt x="570" y="4550"/>
                </a:cubicBezTo>
                <a:cubicBezTo>
                  <a:pt x="576" y="4556"/>
                  <a:pt x="558" y="4562"/>
                  <a:pt x="558" y="4556"/>
                </a:cubicBezTo>
                <a:close/>
                <a:moveTo>
                  <a:pt x="601" y="4692"/>
                </a:moveTo>
                <a:lnTo>
                  <a:pt x="601" y="4692"/>
                </a:lnTo>
                <a:cubicBezTo>
                  <a:pt x="601" y="4680"/>
                  <a:pt x="564" y="4674"/>
                  <a:pt x="601" y="4668"/>
                </a:cubicBezTo>
                <a:cubicBezTo>
                  <a:pt x="657" y="4668"/>
                  <a:pt x="601" y="4742"/>
                  <a:pt x="601" y="4692"/>
                </a:cubicBezTo>
                <a:close/>
                <a:moveTo>
                  <a:pt x="1296" y="1401"/>
                </a:moveTo>
                <a:cubicBezTo>
                  <a:pt x="1296" y="1401"/>
                  <a:pt x="1289" y="1401"/>
                  <a:pt x="1296" y="1401"/>
                </a:cubicBezTo>
                <a:close/>
                <a:moveTo>
                  <a:pt x="1320" y="5070"/>
                </a:moveTo>
                <a:lnTo>
                  <a:pt x="1320" y="5070"/>
                </a:lnTo>
                <a:cubicBezTo>
                  <a:pt x="1320" y="5064"/>
                  <a:pt x="1339" y="5058"/>
                  <a:pt x="1345" y="5064"/>
                </a:cubicBezTo>
                <a:cubicBezTo>
                  <a:pt x="1345" y="5064"/>
                  <a:pt x="1327" y="5070"/>
                  <a:pt x="1320" y="5070"/>
                </a:cubicBezTo>
                <a:close/>
                <a:moveTo>
                  <a:pt x="1327" y="1382"/>
                </a:moveTo>
                <a:lnTo>
                  <a:pt x="1327" y="1382"/>
                </a:lnTo>
                <a:cubicBezTo>
                  <a:pt x="1327" y="1388"/>
                  <a:pt x="1320" y="1388"/>
                  <a:pt x="1314" y="1388"/>
                </a:cubicBezTo>
                <a:cubicBezTo>
                  <a:pt x="1314" y="1401"/>
                  <a:pt x="1302" y="1394"/>
                  <a:pt x="1314" y="1388"/>
                </a:cubicBezTo>
                <a:cubicBezTo>
                  <a:pt x="1314" y="1382"/>
                  <a:pt x="1320" y="1382"/>
                  <a:pt x="1327" y="1382"/>
                </a:cubicBezTo>
                <a:cubicBezTo>
                  <a:pt x="1358" y="1363"/>
                  <a:pt x="1382" y="1345"/>
                  <a:pt x="1420" y="1339"/>
                </a:cubicBezTo>
                <a:cubicBezTo>
                  <a:pt x="1420" y="1332"/>
                  <a:pt x="1432" y="1339"/>
                  <a:pt x="1420" y="1339"/>
                </a:cubicBezTo>
                <a:cubicBezTo>
                  <a:pt x="1395" y="1357"/>
                  <a:pt x="1370" y="1376"/>
                  <a:pt x="1327" y="1382"/>
                </a:cubicBezTo>
                <a:close/>
                <a:moveTo>
                  <a:pt x="1401" y="4333"/>
                </a:moveTo>
                <a:lnTo>
                  <a:pt x="1401" y="4333"/>
                </a:lnTo>
                <a:cubicBezTo>
                  <a:pt x="1395" y="4327"/>
                  <a:pt x="1420" y="4320"/>
                  <a:pt x="1426" y="4327"/>
                </a:cubicBezTo>
                <a:cubicBezTo>
                  <a:pt x="1432" y="4333"/>
                  <a:pt x="1401" y="4339"/>
                  <a:pt x="1401" y="4333"/>
                </a:cubicBezTo>
                <a:close/>
                <a:moveTo>
                  <a:pt x="4643" y="5461"/>
                </a:moveTo>
                <a:lnTo>
                  <a:pt x="4643" y="5461"/>
                </a:lnTo>
                <a:cubicBezTo>
                  <a:pt x="4650" y="5467"/>
                  <a:pt x="4631" y="5473"/>
                  <a:pt x="4631" y="5467"/>
                </a:cubicBezTo>
                <a:cubicBezTo>
                  <a:pt x="4625" y="5467"/>
                  <a:pt x="4643" y="5461"/>
                  <a:pt x="4643" y="5461"/>
                </a:cubicBezTo>
                <a:close/>
                <a:moveTo>
                  <a:pt x="4693" y="5895"/>
                </a:moveTo>
                <a:lnTo>
                  <a:pt x="4693" y="5895"/>
                </a:lnTo>
                <a:cubicBezTo>
                  <a:pt x="4736" y="5889"/>
                  <a:pt x="4891" y="5883"/>
                  <a:pt x="4811" y="5895"/>
                </a:cubicBezTo>
                <a:cubicBezTo>
                  <a:pt x="4687" y="5920"/>
                  <a:pt x="4563" y="5926"/>
                  <a:pt x="4457" y="5944"/>
                </a:cubicBezTo>
                <a:cubicBezTo>
                  <a:pt x="4395" y="5957"/>
                  <a:pt x="4346" y="5975"/>
                  <a:pt x="4309" y="5975"/>
                </a:cubicBezTo>
                <a:cubicBezTo>
                  <a:pt x="4333" y="6007"/>
                  <a:pt x="4240" y="5963"/>
                  <a:pt x="4309" y="5975"/>
                </a:cubicBezTo>
                <a:cubicBezTo>
                  <a:pt x="4383" y="5951"/>
                  <a:pt x="4575" y="5914"/>
                  <a:pt x="4693" y="5895"/>
                </a:cubicBezTo>
                <a:close/>
                <a:moveTo>
                  <a:pt x="3732" y="6112"/>
                </a:moveTo>
                <a:lnTo>
                  <a:pt x="3732" y="6112"/>
                </a:lnTo>
                <a:cubicBezTo>
                  <a:pt x="3744" y="6112"/>
                  <a:pt x="3751" y="6112"/>
                  <a:pt x="3763" y="6112"/>
                </a:cubicBezTo>
                <a:cubicBezTo>
                  <a:pt x="3738" y="6112"/>
                  <a:pt x="3751" y="6087"/>
                  <a:pt x="3775" y="6099"/>
                </a:cubicBezTo>
                <a:cubicBezTo>
                  <a:pt x="3775" y="6087"/>
                  <a:pt x="3794" y="6093"/>
                  <a:pt x="3800" y="6093"/>
                </a:cubicBezTo>
                <a:cubicBezTo>
                  <a:pt x="3806" y="6081"/>
                  <a:pt x="3819" y="6087"/>
                  <a:pt x="3831" y="6087"/>
                </a:cubicBezTo>
                <a:cubicBezTo>
                  <a:pt x="3831" y="6106"/>
                  <a:pt x="3850" y="6087"/>
                  <a:pt x="3837" y="6087"/>
                </a:cubicBezTo>
                <a:cubicBezTo>
                  <a:pt x="3862" y="6081"/>
                  <a:pt x="3899" y="6068"/>
                  <a:pt x="3893" y="6068"/>
                </a:cubicBezTo>
                <a:lnTo>
                  <a:pt x="3887" y="6068"/>
                </a:lnTo>
                <a:cubicBezTo>
                  <a:pt x="3893" y="6068"/>
                  <a:pt x="3893" y="6068"/>
                  <a:pt x="3893" y="6068"/>
                </a:cubicBezTo>
                <a:cubicBezTo>
                  <a:pt x="3906" y="6068"/>
                  <a:pt x="3912" y="6068"/>
                  <a:pt x="3924" y="6062"/>
                </a:cubicBezTo>
                <a:cubicBezTo>
                  <a:pt x="3943" y="6062"/>
                  <a:pt x="3955" y="6050"/>
                  <a:pt x="3992" y="6056"/>
                </a:cubicBezTo>
                <a:cubicBezTo>
                  <a:pt x="3980" y="6044"/>
                  <a:pt x="3986" y="6044"/>
                  <a:pt x="4005" y="6044"/>
                </a:cubicBezTo>
                <a:cubicBezTo>
                  <a:pt x="4104" y="6025"/>
                  <a:pt x="4185" y="6000"/>
                  <a:pt x="4265" y="5988"/>
                </a:cubicBezTo>
                <a:cubicBezTo>
                  <a:pt x="4302" y="5982"/>
                  <a:pt x="4278" y="5988"/>
                  <a:pt x="4271" y="5994"/>
                </a:cubicBezTo>
                <a:cubicBezTo>
                  <a:pt x="4246" y="6007"/>
                  <a:pt x="4073" y="6044"/>
                  <a:pt x="3992" y="6056"/>
                </a:cubicBezTo>
                <a:cubicBezTo>
                  <a:pt x="3893" y="6081"/>
                  <a:pt x="3782" y="6124"/>
                  <a:pt x="3676" y="6143"/>
                </a:cubicBezTo>
                <a:cubicBezTo>
                  <a:pt x="3658" y="6143"/>
                  <a:pt x="3639" y="6137"/>
                  <a:pt x="3620" y="6143"/>
                </a:cubicBezTo>
                <a:cubicBezTo>
                  <a:pt x="3614" y="6143"/>
                  <a:pt x="3614" y="6155"/>
                  <a:pt x="3614" y="6155"/>
                </a:cubicBezTo>
                <a:cubicBezTo>
                  <a:pt x="3552" y="6174"/>
                  <a:pt x="3484" y="6180"/>
                  <a:pt x="3422" y="6192"/>
                </a:cubicBezTo>
                <a:cubicBezTo>
                  <a:pt x="3416" y="6192"/>
                  <a:pt x="3416" y="6205"/>
                  <a:pt x="3410" y="6205"/>
                </a:cubicBezTo>
                <a:cubicBezTo>
                  <a:pt x="3410" y="6205"/>
                  <a:pt x="3391" y="6192"/>
                  <a:pt x="3391" y="6199"/>
                </a:cubicBezTo>
                <a:cubicBezTo>
                  <a:pt x="3391" y="6186"/>
                  <a:pt x="3422" y="6186"/>
                  <a:pt x="3459" y="6174"/>
                </a:cubicBezTo>
                <a:cubicBezTo>
                  <a:pt x="3521" y="6162"/>
                  <a:pt x="3645" y="6124"/>
                  <a:pt x="3726" y="6118"/>
                </a:cubicBezTo>
                <a:cubicBezTo>
                  <a:pt x="3720" y="6118"/>
                  <a:pt x="3720" y="6118"/>
                  <a:pt x="3720" y="6118"/>
                </a:cubicBezTo>
                <a:cubicBezTo>
                  <a:pt x="3720" y="6124"/>
                  <a:pt x="3732" y="6118"/>
                  <a:pt x="3732" y="6112"/>
                </a:cubicBezTo>
                <a:close/>
                <a:moveTo>
                  <a:pt x="4618" y="5467"/>
                </a:moveTo>
                <a:lnTo>
                  <a:pt x="4618" y="5467"/>
                </a:lnTo>
                <a:cubicBezTo>
                  <a:pt x="4618" y="5467"/>
                  <a:pt x="4594" y="5492"/>
                  <a:pt x="4581" y="5473"/>
                </a:cubicBezTo>
                <a:cubicBezTo>
                  <a:pt x="4581" y="5473"/>
                  <a:pt x="4612" y="5467"/>
                  <a:pt x="4618" y="5467"/>
                </a:cubicBezTo>
                <a:close/>
                <a:moveTo>
                  <a:pt x="4569" y="5473"/>
                </a:moveTo>
                <a:lnTo>
                  <a:pt x="4569" y="5473"/>
                </a:lnTo>
                <a:cubicBezTo>
                  <a:pt x="4569" y="5473"/>
                  <a:pt x="4544" y="5498"/>
                  <a:pt x="4532" y="5480"/>
                </a:cubicBezTo>
                <a:cubicBezTo>
                  <a:pt x="4532" y="5480"/>
                  <a:pt x="4563" y="5473"/>
                  <a:pt x="4569" y="5473"/>
                </a:cubicBezTo>
                <a:close/>
                <a:moveTo>
                  <a:pt x="4519" y="5480"/>
                </a:moveTo>
                <a:lnTo>
                  <a:pt x="4519" y="5480"/>
                </a:lnTo>
                <a:cubicBezTo>
                  <a:pt x="4519" y="5486"/>
                  <a:pt x="4501" y="5492"/>
                  <a:pt x="4494" y="5492"/>
                </a:cubicBezTo>
                <a:cubicBezTo>
                  <a:pt x="4494" y="5486"/>
                  <a:pt x="4513" y="5480"/>
                  <a:pt x="4519" y="5480"/>
                </a:cubicBezTo>
                <a:close/>
                <a:moveTo>
                  <a:pt x="4309" y="5517"/>
                </a:moveTo>
                <a:lnTo>
                  <a:pt x="4309" y="5517"/>
                </a:lnTo>
                <a:cubicBezTo>
                  <a:pt x="4346" y="5511"/>
                  <a:pt x="4445" y="5486"/>
                  <a:pt x="4470" y="5486"/>
                </a:cubicBezTo>
                <a:cubicBezTo>
                  <a:pt x="4457" y="5486"/>
                  <a:pt x="4439" y="5504"/>
                  <a:pt x="4408" y="5511"/>
                </a:cubicBezTo>
                <a:cubicBezTo>
                  <a:pt x="3986" y="5597"/>
                  <a:pt x="3608" y="5690"/>
                  <a:pt x="3224" y="5783"/>
                </a:cubicBezTo>
                <a:cubicBezTo>
                  <a:pt x="3217" y="5808"/>
                  <a:pt x="3193" y="5777"/>
                  <a:pt x="3224" y="5783"/>
                </a:cubicBezTo>
                <a:cubicBezTo>
                  <a:pt x="3565" y="5697"/>
                  <a:pt x="3943" y="5585"/>
                  <a:pt x="4309" y="5517"/>
                </a:cubicBezTo>
                <a:close/>
                <a:moveTo>
                  <a:pt x="3025" y="4884"/>
                </a:moveTo>
                <a:lnTo>
                  <a:pt x="3025" y="4884"/>
                </a:lnTo>
                <a:cubicBezTo>
                  <a:pt x="3056" y="4847"/>
                  <a:pt x="3100" y="4829"/>
                  <a:pt x="3143" y="4798"/>
                </a:cubicBezTo>
                <a:cubicBezTo>
                  <a:pt x="3187" y="4760"/>
                  <a:pt x="3217" y="4723"/>
                  <a:pt x="3261" y="4705"/>
                </a:cubicBezTo>
                <a:cubicBezTo>
                  <a:pt x="3267" y="4705"/>
                  <a:pt x="3261" y="4699"/>
                  <a:pt x="3273" y="4699"/>
                </a:cubicBezTo>
                <a:cubicBezTo>
                  <a:pt x="3298" y="4692"/>
                  <a:pt x="3230" y="4742"/>
                  <a:pt x="3230" y="4742"/>
                </a:cubicBezTo>
                <a:cubicBezTo>
                  <a:pt x="3224" y="4742"/>
                  <a:pt x="3242" y="4748"/>
                  <a:pt x="3242" y="4748"/>
                </a:cubicBezTo>
                <a:cubicBezTo>
                  <a:pt x="3205" y="4785"/>
                  <a:pt x="3094" y="4884"/>
                  <a:pt x="3025" y="4916"/>
                </a:cubicBezTo>
                <a:cubicBezTo>
                  <a:pt x="3000" y="4922"/>
                  <a:pt x="3013" y="4903"/>
                  <a:pt x="3025" y="4884"/>
                </a:cubicBezTo>
                <a:close/>
                <a:moveTo>
                  <a:pt x="3019" y="5839"/>
                </a:moveTo>
                <a:cubicBezTo>
                  <a:pt x="3019" y="5839"/>
                  <a:pt x="3050" y="5845"/>
                  <a:pt x="3019" y="5839"/>
                </a:cubicBezTo>
                <a:close/>
                <a:moveTo>
                  <a:pt x="2697" y="6292"/>
                </a:moveTo>
                <a:lnTo>
                  <a:pt x="2697" y="6292"/>
                </a:lnTo>
                <a:lnTo>
                  <a:pt x="2684" y="6298"/>
                </a:lnTo>
                <a:cubicBezTo>
                  <a:pt x="2678" y="6292"/>
                  <a:pt x="2691" y="6285"/>
                  <a:pt x="2697" y="6292"/>
                </a:cubicBezTo>
                <a:close/>
                <a:moveTo>
                  <a:pt x="2666" y="6298"/>
                </a:moveTo>
                <a:lnTo>
                  <a:pt x="2666" y="6298"/>
                </a:lnTo>
                <a:cubicBezTo>
                  <a:pt x="2672" y="6298"/>
                  <a:pt x="2647" y="6304"/>
                  <a:pt x="2647" y="6304"/>
                </a:cubicBezTo>
                <a:cubicBezTo>
                  <a:pt x="2641" y="6298"/>
                  <a:pt x="2666" y="6292"/>
                  <a:pt x="2666" y="6298"/>
                </a:cubicBezTo>
                <a:close/>
                <a:moveTo>
                  <a:pt x="2641" y="6304"/>
                </a:moveTo>
                <a:lnTo>
                  <a:pt x="2641" y="6304"/>
                </a:lnTo>
                <a:cubicBezTo>
                  <a:pt x="2641" y="6304"/>
                  <a:pt x="2622" y="6316"/>
                  <a:pt x="2616" y="6310"/>
                </a:cubicBezTo>
                <a:cubicBezTo>
                  <a:pt x="2616" y="6304"/>
                  <a:pt x="2635" y="6298"/>
                  <a:pt x="2641" y="6304"/>
                </a:cubicBezTo>
                <a:close/>
                <a:moveTo>
                  <a:pt x="2610" y="3651"/>
                </a:moveTo>
                <a:lnTo>
                  <a:pt x="2610" y="3651"/>
                </a:lnTo>
                <a:cubicBezTo>
                  <a:pt x="2616" y="3657"/>
                  <a:pt x="2598" y="3663"/>
                  <a:pt x="2598" y="3657"/>
                </a:cubicBezTo>
                <a:cubicBezTo>
                  <a:pt x="2591" y="3657"/>
                  <a:pt x="2610" y="3651"/>
                  <a:pt x="2610" y="3651"/>
                </a:cubicBezTo>
                <a:close/>
                <a:moveTo>
                  <a:pt x="2350" y="3725"/>
                </a:moveTo>
                <a:lnTo>
                  <a:pt x="2350" y="3725"/>
                </a:lnTo>
                <a:cubicBezTo>
                  <a:pt x="2356" y="3713"/>
                  <a:pt x="2368" y="3719"/>
                  <a:pt x="2381" y="3719"/>
                </a:cubicBezTo>
                <a:cubicBezTo>
                  <a:pt x="2399" y="3701"/>
                  <a:pt x="2424" y="3701"/>
                  <a:pt x="2455" y="3694"/>
                </a:cubicBezTo>
                <a:cubicBezTo>
                  <a:pt x="2461" y="3682"/>
                  <a:pt x="2474" y="3688"/>
                  <a:pt x="2486" y="3688"/>
                </a:cubicBezTo>
                <a:cubicBezTo>
                  <a:pt x="2486" y="3676"/>
                  <a:pt x="2505" y="3682"/>
                  <a:pt x="2511" y="3682"/>
                </a:cubicBezTo>
                <a:cubicBezTo>
                  <a:pt x="2517" y="3669"/>
                  <a:pt x="2529" y="3676"/>
                  <a:pt x="2542" y="3676"/>
                </a:cubicBezTo>
                <a:cubicBezTo>
                  <a:pt x="2554" y="3651"/>
                  <a:pt x="2585" y="3682"/>
                  <a:pt x="2542" y="3676"/>
                </a:cubicBezTo>
                <a:cubicBezTo>
                  <a:pt x="2542" y="3682"/>
                  <a:pt x="2523" y="3682"/>
                  <a:pt x="2511" y="3682"/>
                </a:cubicBezTo>
                <a:cubicBezTo>
                  <a:pt x="2511" y="3694"/>
                  <a:pt x="2498" y="3688"/>
                  <a:pt x="2486" y="3688"/>
                </a:cubicBezTo>
                <a:cubicBezTo>
                  <a:pt x="2486" y="3701"/>
                  <a:pt x="2467" y="3694"/>
                  <a:pt x="2455" y="3694"/>
                </a:cubicBezTo>
                <a:cubicBezTo>
                  <a:pt x="2436" y="3707"/>
                  <a:pt x="2411" y="3713"/>
                  <a:pt x="2381" y="3719"/>
                </a:cubicBezTo>
                <a:cubicBezTo>
                  <a:pt x="2381" y="3725"/>
                  <a:pt x="2362" y="3725"/>
                  <a:pt x="2350" y="3725"/>
                </a:cubicBezTo>
                <a:close/>
                <a:moveTo>
                  <a:pt x="2480" y="6347"/>
                </a:moveTo>
                <a:cubicBezTo>
                  <a:pt x="2480" y="6347"/>
                  <a:pt x="2443" y="6335"/>
                  <a:pt x="2480" y="6347"/>
                </a:cubicBezTo>
                <a:close/>
                <a:moveTo>
                  <a:pt x="2319" y="3731"/>
                </a:moveTo>
                <a:lnTo>
                  <a:pt x="2319" y="3731"/>
                </a:lnTo>
                <a:cubicBezTo>
                  <a:pt x="2319" y="3731"/>
                  <a:pt x="2306" y="3738"/>
                  <a:pt x="2300" y="3738"/>
                </a:cubicBezTo>
                <a:cubicBezTo>
                  <a:pt x="2300" y="3731"/>
                  <a:pt x="2312" y="3725"/>
                  <a:pt x="2319" y="3731"/>
                </a:cubicBezTo>
                <a:close/>
                <a:moveTo>
                  <a:pt x="2275" y="3744"/>
                </a:moveTo>
                <a:lnTo>
                  <a:pt x="2275" y="3744"/>
                </a:lnTo>
                <a:cubicBezTo>
                  <a:pt x="2281" y="3750"/>
                  <a:pt x="2257" y="3756"/>
                  <a:pt x="2257" y="3750"/>
                </a:cubicBezTo>
                <a:cubicBezTo>
                  <a:pt x="2250" y="3750"/>
                  <a:pt x="2269" y="3738"/>
                  <a:pt x="2275" y="3744"/>
                </a:cubicBezTo>
                <a:close/>
                <a:moveTo>
                  <a:pt x="2244" y="3750"/>
                </a:moveTo>
                <a:lnTo>
                  <a:pt x="2244" y="3750"/>
                </a:lnTo>
                <a:cubicBezTo>
                  <a:pt x="2250" y="3756"/>
                  <a:pt x="2232" y="3762"/>
                  <a:pt x="2226" y="3756"/>
                </a:cubicBezTo>
                <a:cubicBezTo>
                  <a:pt x="2219" y="3756"/>
                  <a:pt x="2244" y="3750"/>
                  <a:pt x="2244" y="3750"/>
                </a:cubicBezTo>
                <a:close/>
                <a:moveTo>
                  <a:pt x="2219" y="3756"/>
                </a:moveTo>
                <a:lnTo>
                  <a:pt x="2219" y="3756"/>
                </a:lnTo>
                <a:cubicBezTo>
                  <a:pt x="2219" y="3762"/>
                  <a:pt x="2207" y="3769"/>
                  <a:pt x="2207" y="3762"/>
                </a:cubicBezTo>
                <a:cubicBezTo>
                  <a:pt x="2201" y="3762"/>
                  <a:pt x="2219" y="3756"/>
                  <a:pt x="2219" y="3756"/>
                </a:cubicBezTo>
                <a:close/>
                <a:moveTo>
                  <a:pt x="2151" y="998"/>
                </a:moveTo>
                <a:lnTo>
                  <a:pt x="2151" y="998"/>
                </a:lnTo>
                <a:cubicBezTo>
                  <a:pt x="2157" y="985"/>
                  <a:pt x="2164" y="979"/>
                  <a:pt x="2182" y="985"/>
                </a:cubicBezTo>
                <a:cubicBezTo>
                  <a:pt x="2207" y="954"/>
                  <a:pt x="2238" y="985"/>
                  <a:pt x="2182" y="985"/>
                </a:cubicBezTo>
                <a:cubicBezTo>
                  <a:pt x="2176" y="991"/>
                  <a:pt x="2164" y="998"/>
                  <a:pt x="2151" y="998"/>
                </a:cubicBezTo>
                <a:close/>
                <a:moveTo>
                  <a:pt x="2182" y="3775"/>
                </a:moveTo>
                <a:lnTo>
                  <a:pt x="2182" y="3775"/>
                </a:lnTo>
                <a:cubicBezTo>
                  <a:pt x="2182" y="3769"/>
                  <a:pt x="2195" y="3762"/>
                  <a:pt x="2201" y="3762"/>
                </a:cubicBezTo>
                <a:cubicBezTo>
                  <a:pt x="2201" y="3769"/>
                  <a:pt x="2188" y="3775"/>
                  <a:pt x="2182" y="3775"/>
                </a:cubicBezTo>
                <a:close/>
                <a:moveTo>
                  <a:pt x="2120" y="1010"/>
                </a:moveTo>
                <a:cubicBezTo>
                  <a:pt x="2120" y="1010"/>
                  <a:pt x="2126" y="1016"/>
                  <a:pt x="2120" y="1010"/>
                </a:cubicBezTo>
                <a:close/>
                <a:moveTo>
                  <a:pt x="2102" y="1016"/>
                </a:moveTo>
                <a:cubicBezTo>
                  <a:pt x="2102" y="1016"/>
                  <a:pt x="2126" y="1023"/>
                  <a:pt x="2102" y="1016"/>
                </a:cubicBezTo>
                <a:close/>
                <a:moveTo>
                  <a:pt x="2095" y="3793"/>
                </a:moveTo>
                <a:lnTo>
                  <a:pt x="2095" y="3793"/>
                </a:lnTo>
                <a:cubicBezTo>
                  <a:pt x="2095" y="3800"/>
                  <a:pt x="2083" y="3800"/>
                  <a:pt x="2077" y="3800"/>
                </a:cubicBezTo>
                <a:cubicBezTo>
                  <a:pt x="2077" y="3800"/>
                  <a:pt x="2089" y="3793"/>
                  <a:pt x="2095" y="3793"/>
                </a:cubicBezTo>
                <a:close/>
                <a:moveTo>
                  <a:pt x="2040" y="1047"/>
                </a:moveTo>
                <a:lnTo>
                  <a:pt x="2040" y="1047"/>
                </a:lnTo>
                <a:cubicBezTo>
                  <a:pt x="2040" y="1041"/>
                  <a:pt x="2040" y="1035"/>
                  <a:pt x="2052" y="1041"/>
                </a:cubicBezTo>
                <a:cubicBezTo>
                  <a:pt x="2052" y="1016"/>
                  <a:pt x="2077" y="1047"/>
                  <a:pt x="2052" y="1041"/>
                </a:cubicBezTo>
                <a:cubicBezTo>
                  <a:pt x="2052" y="1041"/>
                  <a:pt x="2046" y="1047"/>
                  <a:pt x="2040" y="1047"/>
                </a:cubicBezTo>
                <a:close/>
                <a:moveTo>
                  <a:pt x="1990" y="1066"/>
                </a:moveTo>
                <a:cubicBezTo>
                  <a:pt x="1990" y="1066"/>
                  <a:pt x="2015" y="1072"/>
                  <a:pt x="1990" y="1066"/>
                </a:cubicBezTo>
                <a:close/>
                <a:moveTo>
                  <a:pt x="1940" y="3837"/>
                </a:moveTo>
                <a:lnTo>
                  <a:pt x="1940" y="3837"/>
                </a:lnTo>
                <a:cubicBezTo>
                  <a:pt x="1940" y="3837"/>
                  <a:pt x="1928" y="3843"/>
                  <a:pt x="1922" y="3843"/>
                </a:cubicBezTo>
                <a:cubicBezTo>
                  <a:pt x="1922" y="3837"/>
                  <a:pt x="1934" y="3831"/>
                  <a:pt x="1940" y="3837"/>
                </a:cubicBezTo>
                <a:close/>
                <a:moveTo>
                  <a:pt x="1940" y="4203"/>
                </a:moveTo>
                <a:lnTo>
                  <a:pt x="1940" y="4203"/>
                </a:lnTo>
                <a:cubicBezTo>
                  <a:pt x="1940" y="4203"/>
                  <a:pt x="1916" y="4209"/>
                  <a:pt x="1909" y="4209"/>
                </a:cubicBezTo>
                <a:cubicBezTo>
                  <a:pt x="1909" y="4203"/>
                  <a:pt x="1934" y="4196"/>
                  <a:pt x="1940" y="4203"/>
                </a:cubicBezTo>
                <a:close/>
                <a:moveTo>
                  <a:pt x="1916" y="3843"/>
                </a:moveTo>
                <a:lnTo>
                  <a:pt x="1916" y="3843"/>
                </a:lnTo>
                <a:cubicBezTo>
                  <a:pt x="1922" y="3843"/>
                  <a:pt x="1903" y="3849"/>
                  <a:pt x="1903" y="3849"/>
                </a:cubicBezTo>
                <a:cubicBezTo>
                  <a:pt x="1897" y="3849"/>
                  <a:pt x="1916" y="3843"/>
                  <a:pt x="1916" y="3843"/>
                </a:cubicBezTo>
                <a:close/>
                <a:moveTo>
                  <a:pt x="1835" y="1134"/>
                </a:moveTo>
                <a:lnTo>
                  <a:pt x="1835" y="1134"/>
                </a:lnTo>
                <a:cubicBezTo>
                  <a:pt x="1835" y="1128"/>
                  <a:pt x="1847" y="1128"/>
                  <a:pt x="1854" y="1128"/>
                </a:cubicBezTo>
                <a:cubicBezTo>
                  <a:pt x="1854" y="1122"/>
                  <a:pt x="1860" y="1122"/>
                  <a:pt x="1866" y="1122"/>
                </a:cubicBezTo>
                <a:cubicBezTo>
                  <a:pt x="1872" y="1115"/>
                  <a:pt x="1872" y="1115"/>
                  <a:pt x="1885" y="1115"/>
                </a:cubicBezTo>
                <a:cubicBezTo>
                  <a:pt x="1885" y="1109"/>
                  <a:pt x="1891" y="1109"/>
                  <a:pt x="1897" y="1109"/>
                </a:cubicBezTo>
                <a:cubicBezTo>
                  <a:pt x="1897" y="1091"/>
                  <a:pt x="1928" y="1115"/>
                  <a:pt x="1897" y="1109"/>
                </a:cubicBezTo>
                <a:cubicBezTo>
                  <a:pt x="1897" y="1115"/>
                  <a:pt x="1891" y="1115"/>
                  <a:pt x="1885" y="1115"/>
                </a:cubicBezTo>
                <a:cubicBezTo>
                  <a:pt x="1878" y="1122"/>
                  <a:pt x="1878" y="1122"/>
                  <a:pt x="1866" y="1122"/>
                </a:cubicBezTo>
                <a:cubicBezTo>
                  <a:pt x="1866" y="1128"/>
                  <a:pt x="1860" y="1128"/>
                  <a:pt x="1854" y="1128"/>
                </a:cubicBezTo>
                <a:cubicBezTo>
                  <a:pt x="1854" y="1140"/>
                  <a:pt x="1841" y="1140"/>
                  <a:pt x="1835" y="1134"/>
                </a:cubicBezTo>
                <a:close/>
                <a:moveTo>
                  <a:pt x="1872" y="3855"/>
                </a:moveTo>
                <a:lnTo>
                  <a:pt x="1872" y="3855"/>
                </a:lnTo>
                <a:cubicBezTo>
                  <a:pt x="1872" y="3855"/>
                  <a:pt x="1885" y="3849"/>
                  <a:pt x="1891" y="3849"/>
                </a:cubicBezTo>
                <a:cubicBezTo>
                  <a:pt x="1891" y="3855"/>
                  <a:pt x="1878" y="3855"/>
                  <a:pt x="1872" y="3855"/>
                </a:cubicBezTo>
                <a:close/>
                <a:moveTo>
                  <a:pt x="1897" y="3986"/>
                </a:moveTo>
                <a:lnTo>
                  <a:pt x="1897" y="3986"/>
                </a:lnTo>
                <a:cubicBezTo>
                  <a:pt x="1953" y="3973"/>
                  <a:pt x="1829" y="4017"/>
                  <a:pt x="1816" y="4004"/>
                </a:cubicBezTo>
                <a:cubicBezTo>
                  <a:pt x="1816" y="3998"/>
                  <a:pt x="1872" y="3986"/>
                  <a:pt x="1897" y="3986"/>
                </a:cubicBezTo>
                <a:close/>
                <a:moveTo>
                  <a:pt x="1655" y="1221"/>
                </a:moveTo>
                <a:lnTo>
                  <a:pt x="1655" y="1221"/>
                </a:lnTo>
                <a:cubicBezTo>
                  <a:pt x="1686" y="1202"/>
                  <a:pt x="1711" y="1184"/>
                  <a:pt x="1748" y="1177"/>
                </a:cubicBezTo>
                <a:cubicBezTo>
                  <a:pt x="1748" y="1171"/>
                  <a:pt x="1754" y="1171"/>
                  <a:pt x="1761" y="1171"/>
                </a:cubicBezTo>
                <a:cubicBezTo>
                  <a:pt x="1767" y="1165"/>
                  <a:pt x="1767" y="1165"/>
                  <a:pt x="1779" y="1165"/>
                </a:cubicBezTo>
                <a:cubicBezTo>
                  <a:pt x="1779" y="1159"/>
                  <a:pt x="1785" y="1159"/>
                  <a:pt x="1792" y="1159"/>
                </a:cubicBezTo>
                <a:cubicBezTo>
                  <a:pt x="1792" y="1153"/>
                  <a:pt x="1798" y="1153"/>
                  <a:pt x="1804" y="1153"/>
                </a:cubicBezTo>
                <a:cubicBezTo>
                  <a:pt x="1804" y="1128"/>
                  <a:pt x="1835" y="1159"/>
                  <a:pt x="1804" y="1153"/>
                </a:cubicBezTo>
                <a:cubicBezTo>
                  <a:pt x="1804" y="1159"/>
                  <a:pt x="1798" y="1159"/>
                  <a:pt x="1792" y="1159"/>
                </a:cubicBezTo>
                <a:cubicBezTo>
                  <a:pt x="1792" y="1165"/>
                  <a:pt x="1785" y="1165"/>
                  <a:pt x="1779" y="1165"/>
                </a:cubicBezTo>
                <a:cubicBezTo>
                  <a:pt x="1773" y="1171"/>
                  <a:pt x="1773" y="1171"/>
                  <a:pt x="1761" y="1171"/>
                </a:cubicBezTo>
                <a:cubicBezTo>
                  <a:pt x="1761" y="1177"/>
                  <a:pt x="1754" y="1177"/>
                  <a:pt x="1748" y="1177"/>
                </a:cubicBezTo>
                <a:cubicBezTo>
                  <a:pt x="1724" y="1196"/>
                  <a:pt x="1699" y="1215"/>
                  <a:pt x="1655" y="1221"/>
                </a:cubicBezTo>
                <a:close/>
                <a:moveTo>
                  <a:pt x="1792" y="4010"/>
                </a:moveTo>
                <a:lnTo>
                  <a:pt x="1792" y="4010"/>
                </a:lnTo>
                <a:cubicBezTo>
                  <a:pt x="1785" y="4004"/>
                  <a:pt x="1810" y="3998"/>
                  <a:pt x="1810" y="4004"/>
                </a:cubicBezTo>
                <a:cubicBezTo>
                  <a:pt x="1816" y="4004"/>
                  <a:pt x="1798" y="4017"/>
                  <a:pt x="1792" y="4010"/>
                </a:cubicBezTo>
                <a:close/>
                <a:moveTo>
                  <a:pt x="1618" y="1239"/>
                </a:moveTo>
                <a:lnTo>
                  <a:pt x="1618" y="1239"/>
                </a:lnTo>
                <a:cubicBezTo>
                  <a:pt x="1618" y="1239"/>
                  <a:pt x="1624" y="1233"/>
                  <a:pt x="1630" y="1233"/>
                </a:cubicBezTo>
                <a:cubicBezTo>
                  <a:pt x="1630" y="1215"/>
                  <a:pt x="1661" y="1239"/>
                  <a:pt x="1630" y="1233"/>
                </a:cubicBezTo>
                <a:cubicBezTo>
                  <a:pt x="1630" y="1239"/>
                  <a:pt x="1624" y="1246"/>
                  <a:pt x="1618" y="1239"/>
                </a:cubicBezTo>
                <a:close/>
                <a:moveTo>
                  <a:pt x="1575" y="1215"/>
                </a:moveTo>
                <a:lnTo>
                  <a:pt x="1575" y="1215"/>
                </a:lnTo>
                <a:cubicBezTo>
                  <a:pt x="1575" y="1208"/>
                  <a:pt x="1581" y="1208"/>
                  <a:pt x="1587" y="1208"/>
                </a:cubicBezTo>
                <a:cubicBezTo>
                  <a:pt x="1587" y="1184"/>
                  <a:pt x="1618" y="1215"/>
                  <a:pt x="1587" y="1208"/>
                </a:cubicBezTo>
                <a:cubicBezTo>
                  <a:pt x="1587" y="1215"/>
                  <a:pt x="1581" y="1215"/>
                  <a:pt x="1575" y="1215"/>
                </a:cubicBezTo>
                <a:close/>
                <a:moveTo>
                  <a:pt x="1469" y="4320"/>
                </a:moveTo>
                <a:lnTo>
                  <a:pt x="1469" y="4320"/>
                </a:lnTo>
                <a:cubicBezTo>
                  <a:pt x="1463" y="4314"/>
                  <a:pt x="1482" y="4308"/>
                  <a:pt x="1482" y="4314"/>
                </a:cubicBezTo>
                <a:cubicBezTo>
                  <a:pt x="1488" y="4314"/>
                  <a:pt x="1469" y="4320"/>
                  <a:pt x="1469" y="4320"/>
                </a:cubicBezTo>
                <a:close/>
                <a:moveTo>
                  <a:pt x="1519" y="1289"/>
                </a:moveTo>
                <a:lnTo>
                  <a:pt x="1519" y="1289"/>
                </a:lnTo>
                <a:cubicBezTo>
                  <a:pt x="1519" y="1295"/>
                  <a:pt x="1513" y="1301"/>
                  <a:pt x="1506" y="1295"/>
                </a:cubicBezTo>
                <a:cubicBezTo>
                  <a:pt x="1500" y="1320"/>
                  <a:pt x="1476" y="1289"/>
                  <a:pt x="1506" y="1295"/>
                </a:cubicBezTo>
                <a:cubicBezTo>
                  <a:pt x="1506" y="1295"/>
                  <a:pt x="1513" y="1289"/>
                  <a:pt x="1519" y="1289"/>
                </a:cubicBezTo>
                <a:cubicBezTo>
                  <a:pt x="1519" y="1283"/>
                  <a:pt x="1525" y="1283"/>
                  <a:pt x="1531" y="1283"/>
                </a:cubicBezTo>
                <a:cubicBezTo>
                  <a:pt x="1531" y="1277"/>
                  <a:pt x="1537" y="1277"/>
                  <a:pt x="1544" y="1277"/>
                </a:cubicBezTo>
                <a:cubicBezTo>
                  <a:pt x="1550" y="1258"/>
                  <a:pt x="1575" y="1283"/>
                  <a:pt x="1544" y="1277"/>
                </a:cubicBezTo>
                <a:cubicBezTo>
                  <a:pt x="1544" y="1283"/>
                  <a:pt x="1537" y="1283"/>
                  <a:pt x="1531" y="1283"/>
                </a:cubicBezTo>
                <a:cubicBezTo>
                  <a:pt x="1531" y="1289"/>
                  <a:pt x="1525" y="1289"/>
                  <a:pt x="1519" y="1289"/>
                </a:cubicBezTo>
                <a:close/>
                <a:moveTo>
                  <a:pt x="1600" y="6595"/>
                </a:moveTo>
                <a:lnTo>
                  <a:pt x="1600" y="6595"/>
                </a:lnTo>
                <a:cubicBezTo>
                  <a:pt x="1606" y="6626"/>
                  <a:pt x="1643" y="6651"/>
                  <a:pt x="1612" y="6626"/>
                </a:cubicBezTo>
                <a:cubicBezTo>
                  <a:pt x="1600" y="6620"/>
                  <a:pt x="1581" y="6614"/>
                  <a:pt x="1575" y="6595"/>
                </a:cubicBezTo>
                <a:cubicBezTo>
                  <a:pt x="1562" y="6571"/>
                  <a:pt x="1568" y="6502"/>
                  <a:pt x="1575" y="6496"/>
                </a:cubicBezTo>
                <a:cubicBezTo>
                  <a:pt x="1581" y="6490"/>
                  <a:pt x="1600" y="6465"/>
                  <a:pt x="1618" y="6465"/>
                </a:cubicBezTo>
                <a:cubicBezTo>
                  <a:pt x="1612" y="6465"/>
                  <a:pt x="1630" y="6453"/>
                  <a:pt x="1630" y="6459"/>
                </a:cubicBezTo>
                <a:cubicBezTo>
                  <a:pt x="1630" y="6490"/>
                  <a:pt x="1587" y="6540"/>
                  <a:pt x="1600" y="6595"/>
                </a:cubicBezTo>
                <a:close/>
                <a:moveTo>
                  <a:pt x="1655" y="4376"/>
                </a:moveTo>
                <a:lnTo>
                  <a:pt x="1655" y="4376"/>
                </a:lnTo>
                <a:cubicBezTo>
                  <a:pt x="1624" y="4382"/>
                  <a:pt x="1537" y="4420"/>
                  <a:pt x="1525" y="4401"/>
                </a:cubicBezTo>
                <a:cubicBezTo>
                  <a:pt x="1519" y="4401"/>
                  <a:pt x="1637" y="4376"/>
                  <a:pt x="1643" y="4376"/>
                </a:cubicBezTo>
                <a:cubicBezTo>
                  <a:pt x="1692" y="4364"/>
                  <a:pt x="1717" y="4351"/>
                  <a:pt x="1761" y="4345"/>
                </a:cubicBezTo>
                <a:cubicBezTo>
                  <a:pt x="1816" y="4345"/>
                  <a:pt x="1717" y="4364"/>
                  <a:pt x="1655" y="4376"/>
                </a:cubicBezTo>
                <a:close/>
                <a:moveTo>
                  <a:pt x="1699" y="6868"/>
                </a:moveTo>
                <a:lnTo>
                  <a:pt x="1699" y="6868"/>
                </a:lnTo>
                <a:lnTo>
                  <a:pt x="1711" y="6862"/>
                </a:lnTo>
                <a:cubicBezTo>
                  <a:pt x="1717" y="6868"/>
                  <a:pt x="1705" y="6874"/>
                  <a:pt x="1699" y="6868"/>
                </a:cubicBezTo>
                <a:close/>
                <a:moveTo>
                  <a:pt x="1711" y="7011"/>
                </a:moveTo>
                <a:lnTo>
                  <a:pt x="1711" y="7011"/>
                </a:lnTo>
                <a:cubicBezTo>
                  <a:pt x="1699" y="7017"/>
                  <a:pt x="1674" y="6967"/>
                  <a:pt x="1692" y="6949"/>
                </a:cubicBezTo>
                <a:cubicBezTo>
                  <a:pt x="1717" y="6924"/>
                  <a:pt x="1748" y="7005"/>
                  <a:pt x="1711" y="7011"/>
                </a:cubicBezTo>
                <a:close/>
                <a:moveTo>
                  <a:pt x="1742" y="7160"/>
                </a:moveTo>
                <a:lnTo>
                  <a:pt x="1742" y="7160"/>
                </a:lnTo>
                <a:cubicBezTo>
                  <a:pt x="1736" y="7153"/>
                  <a:pt x="1754" y="7153"/>
                  <a:pt x="1754" y="7153"/>
                </a:cubicBezTo>
                <a:cubicBezTo>
                  <a:pt x="1754" y="7141"/>
                  <a:pt x="1711" y="7122"/>
                  <a:pt x="1730" y="7110"/>
                </a:cubicBezTo>
                <a:cubicBezTo>
                  <a:pt x="1736" y="7104"/>
                  <a:pt x="1773" y="7141"/>
                  <a:pt x="1792" y="7160"/>
                </a:cubicBezTo>
                <a:cubicBezTo>
                  <a:pt x="1835" y="7209"/>
                  <a:pt x="1773" y="7190"/>
                  <a:pt x="1742" y="7160"/>
                </a:cubicBezTo>
                <a:close/>
                <a:moveTo>
                  <a:pt x="1804" y="4339"/>
                </a:moveTo>
                <a:cubicBezTo>
                  <a:pt x="1804" y="4339"/>
                  <a:pt x="1798" y="4345"/>
                  <a:pt x="1804" y="4339"/>
                </a:cubicBezTo>
                <a:close/>
                <a:moveTo>
                  <a:pt x="1928" y="6112"/>
                </a:moveTo>
                <a:lnTo>
                  <a:pt x="1928" y="6112"/>
                </a:lnTo>
                <a:cubicBezTo>
                  <a:pt x="1928" y="6118"/>
                  <a:pt x="1928" y="6118"/>
                  <a:pt x="1922" y="6118"/>
                </a:cubicBezTo>
                <a:cubicBezTo>
                  <a:pt x="1922" y="6124"/>
                  <a:pt x="1922" y="6124"/>
                  <a:pt x="1922" y="6124"/>
                </a:cubicBezTo>
                <a:cubicBezTo>
                  <a:pt x="1847" y="6192"/>
                  <a:pt x="1730" y="6304"/>
                  <a:pt x="1903" y="6124"/>
                </a:cubicBezTo>
                <a:cubicBezTo>
                  <a:pt x="1878" y="6131"/>
                  <a:pt x="1823" y="6137"/>
                  <a:pt x="1829" y="6137"/>
                </a:cubicBezTo>
                <a:cubicBezTo>
                  <a:pt x="1823" y="6131"/>
                  <a:pt x="1866" y="6081"/>
                  <a:pt x="1866" y="6081"/>
                </a:cubicBezTo>
                <a:cubicBezTo>
                  <a:pt x="1872" y="6075"/>
                  <a:pt x="1909" y="6081"/>
                  <a:pt x="1916" y="6081"/>
                </a:cubicBezTo>
                <a:cubicBezTo>
                  <a:pt x="1928" y="6075"/>
                  <a:pt x="1953" y="6056"/>
                  <a:pt x="1965" y="6068"/>
                </a:cubicBezTo>
                <a:cubicBezTo>
                  <a:pt x="1965" y="6075"/>
                  <a:pt x="1953" y="6093"/>
                  <a:pt x="1928" y="6112"/>
                </a:cubicBezTo>
                <a:close/>
                <a:moveTo>
                  <a:pt x="1940" y="6050"/>
                </a:moveTo>
                <a:lnTo>
                  <a:pt x="1940" y="6050"/>
                </a:lnTo>
                <a:cubicBezTo>
                  <a:pt x="1940" y="6050"/>
                  <a:pt x="1971" y="6038"/>
                  <a:pt x="1971" y="6044"/>
                </a:cubicBezTo>
                <a:cubicBezTo>
                  <a:pt x="1971" y="6044"/>
                  <a:pt x="1953" y="6062"/>
                  <a:pt x="1940" y="6050"/>
                </a:cubicBezTo>
                <a:close/>
                <a:moveTo>
                  <a:pt x="1990" y="4184"/>
                </a:moveTo>
                <a:lnTo>
                  <a:pt x="1990" y="4184"/>
                </a:lnTo>
                <a:cubicBezTo>
                  <a:pt x="1984" y="4196"/>
                  <a:pt x="1971" y="4190"/>
                  <a:pt x="1959" y="4190"/>
                </a:cubicBezTo>
                <a:cubicBezTo>
                  <a:pt x="1959" y="4215"/>
                  <a:pt x="1928" y="4184"/>
                  <a:pt x="1959" y="4190"/>
                </a:cubicBezTo>
                <a:cubicBezTo>
                  <a:pt x="1959" y="4184"/>
                  <a:pt x="1978" y="4184"/>
                  <a:pt x="1990" y="4184"/>
                </a:cubicBezTo>
                <a:close/>
                <a:moveTo>
                  <a:pt x="2009" y="3967"/>
                </a:moveTo>
                <a:lnTo>
                  <a:pt x="2009" y="3967"/>
                </a:lnTo>
                <a:cubicBezTo>
                  <a:pt x="1934" y="3986"/>
                  <a:pt x="1897" y="3979"/>
                  <a:pt x="1978" y="3955"/>
                </a:cubicBezTo>
                <a:cubicBezTo>
                  <a:pt x="2033" y="3942"/>
                  <a:pt x="2095" y="3924"/>
                  <a:pt x="2151" y="3911"/>
                </a:cubicBezTo>
                <a:cubicBezTo>
                  <a:pt x="2238" y="3886"/>
                  <a:pt x="2294" y="3862"/>
                  <a:pt x="2374" y="3855"/>
                </a:cubicBezTo>
                <a:cubicBezTo>
                  <a:pt x="2443" y="3849"/>
                  <a:pt x="2331" y="3874"/>
                  <a:pt x="2300" y="3886"/>
                </a:cubicBezTo>
                <a:cubicBezTo>
                  <a:pt x="2219" y="3905"/>
                  <a:pt x="2071" y="3955"/>
                  <a:pt x="2009" y="3967"/>
                </a:cubicBezTo>
                <a:close/>
                <a:moveTo>
                  <a:pt x="4916" y="6701"/>
                </a:moveTo>
                <a:lnTo>
                  <a:pt x="4916" y="6701"/>
                </a:lnTo>
                <a:cubicBezTo>
                  <a:pt x="4048" y="6806"/>
                  <a:pt x="3366" y="7066"/>
                  <a:pt x="2560" y="7246"/>
                </a:cubicBezTo>
                <a:cubicBezTo>
                  <a:pt x="2517" y="7259"/>
                  <a:pt x="2461" y="7271"/>
                  <a:pt x="2387" y="7283"/>
                </a:cubicBezTo>
                <a:cubicBezTo>
                  <a:pt x="2319" y="7296"/>
                  <a:pt x="2108" y="7296"/>
                  <a:pt x="2232" y="7283"/>
                </a:cubicBezTo>
                <a:cubicBezTo>
                  <a:pt x="2474" y="7265"/>
                  <a:pt x="2691" y="7209"/>
                  <a:pt x="2876" y="7160"/>
                </a:cubicBezTo>
                <a:cubicBezTo>
                  <a:pt x="3323" y="7042"/>
                  <a:pt x="3738" y="6936"/>
                  <a:pt x="4197" y="6819"/>
                </a:cubicBezTo>
                <a:cubicBezTo>
                  <a:pt x="4420" y="6769"/>
                  <a:pt x="4650" y="6701"/>
                  <a:pt x="4891" y="6688"/>
                </a:cubicBezTo>
                <a:cubicBezTo>
                  <a:pt x="4947" y="6688"/>
                  <a:pt x="4984" y="6695"/>
                  <a:pt x="4916" y="6701"/>
                </a:cubicBezTo>
                <a:close/>
                <a:moveTo>
                  <a:pt x="5052" y="4655"/>
                </a:moveTo>
                <a:lnTo>
                  <a:pt x="5052" y="4655"/>
                </a:lnTo>
                <a:cubicBezTo>
                  <a:pt x="5052" y="4655"/>
                  <a:pt x="5028" y="4674"/>
                  <a:pt x="5015" y="4661"/>
                </a:cubicBezTo>
                <a:cubicBezTo>
                  <a:pt x="5015" y="4661"/>
                  <a:pt x="5046" y="4649"/>
                  <a:pt x="5052" y="4655"/>
                </a:cubicBezTo>
                <a:close/>
                <a:moveTo>
                  <a:pt x="4978" y="4655"/>
                </a:moveTo>
                <a:lnTo>
                  <a:pt x="4978" y="4655"/>
                </a:lnTo>
                <a:cubicBezTo>
                  <a:pt x="4978" y="4655"/>
                  <a:pt x="4997" y="4643"/>
                  <a:pt x="5003" y="4649"/>
                </a:cubicBezTo>
                <a:cubicBezTo>
                  <a:pt x="5003" y="4655"/>
                  <a:pt x="4984" y="4661"/>
                  <a:pt x="4978" y="4655"/>
                </a:cubicBezTo>
                <a:close/>
                <a:moveTo>
                  <a:pt x="5034" y="6856"/>
                </a:moveTo>
                <a:lnTo>
                  <a:pt x="5034" y="6856"/>
                </a:lnTo>
                <a:cubicBezTo>
                  <a:pt x="5034" y="6862"/>
                  <a:pt x="5022" y="6874"/>
                  <a:pt x="5009" y="6843"/>
                </a:cubicBezTo>
                <a:cubicBezTo>
                  <a:pt x="5009" y="6849"/>
                  <a:pt x="4984" y="6769"/>
                  <a:pt x="5003" y="6750"/>
                </a:cubicBezTo>
                <a:cubicBezTo>
                  <a:pt x="5015" y="6732"/>
                  <a:pt x="5040" y="6856"/>
                  <a:pt x="5034" y="6856"/>
                </a:cubicBezTo>
                <a:close/>
                <a:moveTo>
                  <a:pt x="5015" y="4916"/>
                </a:moveTo>
                <a:lnTo>
                  <a:pt x="5015" y="4916"/>
                </a:lnTo>
                <a:cubicBezTo>
                  <a:pt x="5015" y="4903"/>
                  <a:pt x="5046" y="4909"/>
                  <a:pt x="5046" y="4916"/>
                </a:cubicBezTo>
                <a:cubicBezTo>
                  <a:pt x="5046" y="4916"/>
                  <a:pt x="5022" y="4934"/>
                  <a:pt x="5015" y="4916"/>
                </a:cubicBezTo>
                <a:close/>
                <a:moveTo>
                  <a:pt x="5034" y="4742"/>
                </a:moveTo>
                <a:lnTo>
                  <a:pt x="5034" y="4742"/>
                </a:lnTo>
                <a:cubicBezTo>
                  <a:pt x="5034" y="4736"/>
                  <a:pt x="5052" y="4729"/>
                  <a:pt x="5059" y="4736"/>
                </a:cubicBezTo>
                <a:cubicBezTo>
                  <a:pt x="5059" y="4736"/>
                  <a:pt x="5040" y="4742"/>
                  <a:pt x="5034" y="4742"/>
                </a:cubicBezTo>
                <a:close/>
                <a:moveTo>
                  <a:pt x="5071" y="6936"/>
                </a:moveTo>
                <a:cubicBezTo>
                  <a:pt x="5071" y="6936"/>
                  <a:pt x="5071" y="6930"/>
                  <a:pt x="5071" y="6936"/>
                </a:cubicBezTo>
                <a:close/>
                <a:moveTo>
                  <a:pt x="5183" y="7104"/>
                </a:moveTo>
                <a:lnTo>
                  <a:pt x="5183" y="7104"/>
                </a:lnTo>
                <a:cubicBezTo>
                  <a:pt x="5195" y="7110"/>
                  <a:pt x="5195" y="7110"/>
                  <a:pt x="5201" y="7110"/>
                </a:cubicBezTo>
                <a:cubicBezTo>
                  <a:pt x="5195" y="7110"/>
                  <a:pt x="5183" y="7098"/>
                  <a:pt x="5164" y="7060"/>
                </a:cubicBezTo>
                <a:cubicBezTo>
                  <a:pt x="5158" y="7060"/>
                  <a:pt x="5158" y="7054"/>
                  <a:pt x="5152" y="7054"/>
                </a:cubicBezTo>
                <a:cubicBezTo>
                  <a:pt x="5164" y="7073"/>
                  <a:pt x="5170" y="7091"/>
                  <a:pt x="5183" y="7104"/>
                </a:cubicBezTo>
                <a:close/>
                <a:moveTo>
                  <a:pt x="1903" y="6124"/>
                </a:moveTo>
                <a:lnTo>
                  <a:pt x="1903" y="6124"/>
                </a:lnTo>
                <a:cubicBezTo>
                  <a:pt x="1909" y="6124"/>
                  <a:pt x="1916" y="6124"/>
                  <a:pt x="1922" y="6124"/>
                </a:cubicBezTo>
                <a:cubicBezTo>
                  <a:pt x="1922" y="6118"/>
                  <a:pt x="1928" y="6118"/>
                  <a:pt x="1928" y="6112"/>
                </a:cubicBezTo>
                <a:cubicBezTo>
                  <a:pt x="1934" y="6106"/>
                  <a:pt x="1934" y="6093"/>
                  <a:pt x="1940" y="6093"/>
                </a:cubicBezTo>
                <a:cubicBezTo>
                  <a:pt x="1928" y="6106"/>
                  <a:pt x="1916" y="6118"/>
                  <a:pt x="1903" y="6124"/>
                </a:cubicBezTo>
                <a:close/>
                <a:moveTo>
                  <a:pt x="3986" y="210"/>
                </a:moveTo>
                <a:lnTo>
                  <a:pt x="3986" y="210"/>
                </a:lnTo>
                <a:close/>
                <a:moveTo>
                  <a:pt x="837" y="1692"/>
                </a:moveTo>
                <a:lnTo>
                  <a:pt x="837" y="1692"/>
                </a:lnTo>
                <a:cubicBezTo>
                  <a:pt x="824" y="1698"/>
                  <a:pt x="812" y="1704"/>
                  <a:pt x="800" y="1710"/>
                </a:cubicBezTo>
                <a:cubicBezTo>
                  <a:pt x="905" y="1642"/>
                  <a:pt x="874" y="1667"/>
                  <a:pt x="837" y="1692"/>
                </a:cubicBezTo>
                <a:close/>
                <a:moveTo>
                  <a:pt x="1147" y="1171"/>
                </a:moveTo>
                <a:lnTo>
                  <a:pt x="1147" y="1171"/>
                </a:lnTo>
                <a:cubicBezTo>
                  <a:pt x="1153" y="1171"/>
                  <a:pt x="1159" y="1171"/>
                  <a:pt x="1159" y="1165"/>
                </a:cubicBezTo>
                <a:cubicBezTo>
                  <a:pt x="1153" y="1165"/>
                  <a:pt x="1147" y="1165"/>
                  <a:pt x="1147" y="1171"/>
                </a:cubicBezTo>
                <a:close/>
                <a:moveTo>
                  <a:pt x="1135" y="1177"/>
                </a:moveTo>
                <a:lnTo>
                  <a:pt x="1135" y="1177"/>
                </a:lnTo>
                <a:cubicBezTo>
                  <a:pt x="1141" y="1177"/>
                  <a:pt x="1147" y="1177"/>
                  <a:pt x="1147" y="1171"/>
                </a:cubicBezTo>
                <a:cubicBezTo>
                  <a:pt x="1141" y="1171"/>
                  <a:pt x="1135" y="1171"/>
                  <a:pt x="1135" y="1177"/>
                </a:cubicBezTo>
                <a:close/>
                <a:moveTo>
                  <a:pt x="1135" y="1177"/>
                </a:moveTo>
                <a:cubicBezTo>
                  <a:pt x="1135" y="1177"/>
                  <a:pt x="1128" y="1202"/>
                  <a:pt x="1135" y="1177"/>
                </a:cubicBezTo>
                <a:close/>
                <a:moveTo>
                  <a:pt x="831" y="1611"/>
                </a:moveTo>
                <a:lnTo>
                  <a:pt x="831" y="1611"/>
                </a:lnTo>
                <a:cubicBezTo>
                  <a:pt x="837" y="1618"/>
                  <a:pt x="843" y="1611"/>
                  <a:pt x="843" y="1605"/>
                </a:cubicBezTo>
                <a:cubicBezTo>
                  <a:pt x="837" y="1605"/>
                  <a:pt x="831" y="1605"/>
                  <a:pt x="831" y="1611"/>
                </a:cubicBezTo>
                <a:close/>
                <a:moveTo>
                  <a:pt x="824" y="1618"/>
                </a:moveTo>
                <a:lnTo>
                  <a:pt x="824" y="1618"/>
                </a:lnTo>
                <a:cubicBezTo>
                  <a:pt x="831" y="1624"/>
                  <a:pt x="831" y="1618"/>
                  <a:pt x="831" y="1611"/>
                </a:cubicBezTo>
                <a:cubicBezTo>
                  <a:pt x="824" y="1611"/>
                  <a:pt x="824" y="1618"/>
                  <a:pt x="824" y="1618"/>
                </a:cubicBezTo>
                <a:close/>
                <a:moveTo>
                  <a:pt x="818" y="1630"/>
                </a:moveTo>
                <a:lnTo>
                  <a:pt x="818" y="1630"/>
                </a:lnTo>
                <a:cubicBezTo>
                  <a:pt x="824" y="1630"/>
                  <a:pt x="824" y="1624"/>
                  <a:pt x="824" y="1618"/>
                </a:cubicBezTo>
                <a:cubicBezTo>
                  <a:pt x="818" y="1618"/>
                  <a:pt x="818" y="1624"/>
                  <a:pt x="818" y="1630"/>
                </a:cubicBezTo>
                <a:close/>
                <a:moveTo>
                  <a:pt x="818" y="1630"/>
                </a:moveTo>
                <a:cubicBezTo>
                  <a:pt x="818" y="1630"/>
                  <a:pt x="818" y="1636"/>
                  <a:pt x="818" y="1630"/>
                </a:cubicBezTo>
                <a:close/>
                <a:moveTo>
                  <a:pt x="118" y="2715"/>
                </a:moveTo>
                <a:cubicBezTo>
                  <a:pt x="118" y="2715"/>
                  <a:pt x="118" y="2721"/>
                  <a:pt x="118" y="2715"/>
                </a:cubicBezTo>
                <a:close/>
                <a:moveTo>
                  <a:pt x="19" y="3248"/>
                </a:moveTo>
                <a:cubicBezTo>
                  <a:pt x="19" y="3248"/>
                  <a:pt x="19" y="3236"/>
                  <a:pt x="19" y="3248"/>
                </a:cubicBezTo>
                <a:close/>
                <a:moveTo>
                  <a:pt x="19" y="3248"/>
                </a:moveTo>
                <a:cubicBezTo>
                  <a:pt x="19" y="3248"/>
                  <a:pt x="25" y="3285"/>
                  <a:pt x="19" y="3248"/>
                </a:cubicBezTo>
                <a:close/>
                <a:moveTo>
                  <a:pt x="37" y="3304"/>
                </a:moveTo>
                <a:cubicBezTo>
                  <a:pt x="37" y="3304"/>
                  <a:pt x="0" y="3291"/>
                  <a:pt x="37" y="3304"/>
                </a:cubicBezTo>
                <a:close/>
                <a:moveTo>
                  <a:pt x="99" y="3694"/>
                </a:moveTo>
                <a:cubicBezTo>
                  <a:pt x="99" y="3694"/>
                  <a:pt x="93" y="3694"/>
                  <a:pt x="99" y="3694"/>
                </a:cubicBezTo>
                <a:close/>
                <a:moveTo>
                  <a:pt x="422" y="4258"/>
                </a:moveTo>
                <a:cubicBezTo>
                  <a:pt x="422" y="4258"/>
                  <a:pt x="440" y="4296"/>
                  <a:pt x="422" y="4258"/>
                </a:cubicBezTo>
                <a:close/>
                <a:moveTo>
                  <a:pt x="546" y="4506"/>
                </a:moveTo>
                <a:lnTo>
                  <a:pt x="546" y="4506"/>
                </a:lnTo>
                <a:cubicBezTo>
                  <a:pt x="546" y="4512"/>
                  <a:pt x="521" y="4500"/>
                  <a:pt x="521" y="4494"/>
                </a:cubicBezTo>
                <a:cubicBezTo>
                  <a:pt x="521" y="4488"/>
                  <a:pt x="539" y="4488"/>
                  <a:pt x="539" y="4481"/>
                </a:cubicBezTo>
                <a:cubicBezTo>
                  <a:pt x="533" y="4475"/>
                  <a:pt x="515" y="4481"/>
                  <a:pt x="515" y="4469"/>
                </a:cubicBezTo>
                <a:cubicBezTo>
                  <a:pt x="515" y="4432"/>
                  <a:pt x="484" y="4494"/>
                  <a:pt x="521" y="4537"/>
                </a:cubicBezTo>
                <a:cubicBezTo>
                  <a:pt x="502" y="4506"/>
                  <a:pt x="539" y="4519"/>
                  <a:pt x="546" y="4506"/>
                </a:cubicBezTo>
                <a:close/>
                <a:moveTo>
                  <a:pt x="4835" y="4556"/>
                </a:moveTo>
                <a:cubicBezTo>
                  <a:pt x="4835" y="4556"/>
                  <a:pt x="4829" y="4556"/>
                  <a:pt x="4835" y="4556"/>
                </a:cubicBezTo>
                <a:close/>
                <a:moveTo>
                  <a:pt x="446" y="4575"/>
                </a:moveTo>
                <a:cubicBezTo>
                  <a:pt x="446" y="4575"/>
                  <a:pt x="434" y="4575"/>
                  <a:pt x="446" y="4575"/>
                </a:cubicBezTo>
                <a:close/>
                <a:moveTo>
                  <a:pt x="1259" y="4922"/>
                </a:moveTo>
                <a:lnTo>
                  <a:pt x="1259" y="4922"/>
                </a:lnTo>
                <a:cubicBezTo>
                  <a:pt x="1252" y="4916"/>
                  <a:pt x="1221" y="4928"/>
                  <a:pt x="1221" y="4928"/>
                </a:cubicBezTo>
                <a:cubicBezTo>
                  <a:pt x="1240" y="4940"/>
                  <a:pt x="1259" y="4922"/>
                  <a:pt x="1259" y="4922"/>
                </a:cubicBezTo>
                <a:close/>
                <a:moveTo>
                  <a:pt x="1184" y="4934"/>
                </a:moveTo>
                <a:lnTo>
                  <a:pt x="1184" y="4934"/>
                </a:lnTo>
                <a:cubicBezTo>
                  <a:pt x="1196" y="4953"/>
                  <a:pt x="1215" y="4928"/>
                  <a:pt x="1215" y="4928"/>
                </a:cubicBezTo>
                <a:lnTo>
                  <a:pt x="1184" y="4934"/>
                </a:lnTo>
                <a:close/>
                <a:moveTo>
                  <a:pt x="887" y="4965"/>
                </a:moveTo>
                <a:lnTo>
                  <a:pt x="887" y="4965"/>
                </a:lnTo>
                <a:cubicBezTo>
                  <a:pt x="911" y="4940"/>
                  <a:pt x="998" y="4971"/>
                  <a:pt x="1041" y="4959"/>
                </a:cubicBezTo>
                <a:cubicBezTo>
                  <a:pt x="1035" y="4959"/>
                  <a:pt x="1029" y="4953"/>
                  <a:pt x="1023" y="4953"/>
                </a:cubicBezTo>
                <a:cubicBezTo>
                  <a:pt x="1004" y="4946"/>
                  <a:pt x="868" y="4959"/>
                  <a:pt x="824" y="4934"/>
                </a:cubicBezTo>
                <a:cubicBezTo>
                  <a:pt x="812" y="4959"/>
                  <a:pt x="862" y="4959"/>
                  <a:pt x="887" y="4965"/>
                </a:cubicBezTo>
                <a:close/>
                <a:moveTo>
                  <a:pt x="1135" y="4940"/>
                </a:moveTo>
                <a:lnTo>
                  <a:pt x="1135" y="4940"/>
                </a:lnTo>
                <a:cubicBezTo>
                  <a:pt x="1135" y="4946"/>
                  <a:pt x="1153" y="4940"/>
                  <a:pt x="1153" y="4940"/>
                </a:cubicBezTo>
                <a:cubicBezTo>
                  <a:pt x="1215" y="4940"/>
                  <a:pt x="1122" y="4934"/>
                  <a:pt x="1135" y="4940"/>
                </a:cubicBezTo>
                <a:close/>
                <a:moveTo>
                  <a:pt x="1066" y="4953"/>
                </a:moveTo>
                <a:lnTo>
                  <a:pt x="1066" y="4953"/>
                </a:lnTo>
                <a:cubicBezTo>
                  <a:pt x="1072" y="4953"/>
                  <a:pt x="1091" y="4953"/>
                  <a:pt x="1097" y="4953"/>
                </a:cubicBezTo>
                <a:cubicBezTo>
                  <a:pt x="1165" y="4946"/>
                  <a:pt x="1060" y="4940"/>
                  <a:pt x="1066" y="4953"/>
                </a:cubicBezTo>
                <a:close/>
                <a:moveTo>
                  <a:pt x="887" y="4965"/>
                </a:moveTo>
                <a:cubicBezTo>
                  <a:pt x="887" y="4965"/>
                  <a:pt x="942" y="4953"/>
                  <a:pt x="887" y="4965"/>
                </a:cubicBezTo>
                <a:close/>
                <a:moveTo>
                  <a:pt x="4005" y="6044"/>
                </a:moveTo>
                <a:cubicBezTo>
                  <a:pt x="4005" y="6044"/>
                  <a:pt x="4017" y="6044"/>
                  <a:pt x="4005" y="6044"/>
                </a:cubicBezTo>
                <a:close/>
                <a:moveTo>
                  <a:pt x="3800" y="6093"/>
                </a:moveTo>
                <a:cubicBezTo>
                  <a:pt x="3800" y="6093"/>
                  <a:pt x="3813" y="6093"/>
                  <a:pt x="3800" y="6093"/>
                </a:cubicBezTo>
                <a:close/>
                <a:moveTo>
                  <a:pt x="3775" y="6099"/>
                </a:moveTo>
                <a:cubicBezTo>
                  <a:pt x="3775" y="6099"/>
                  <a:pt x="3782" y="6099"/>
                  <a:pt x="3775" y="6099"/>
                </a:cubicBezTo>
                <a:close/>
                <a:moveTo>
                  <a:pt x="3689" y="6131"/>
                </a:moveTo>
                <a:lnTo>
                  <a:pt x="3689" y="6131"/>
                </a:lnTo>
                <a:cubicBezTo>
                  <a:pt x="3695" y="6131"/>
                  <a:pt x="3707" y="6124"/>
                  <a:pt x="3707" y="6118"/>
                </a:cubicBezTo>
                <a:cubicBezTo>
                  <a:pt x="3701" y="6118"/>
                  <a:pt x="3689" y="6124"/>
                  <a:pt x="3689" y="6131"/>
                </a:cubicBezTo>
                <a:close/>
                <a:moveTo>
                  <a:pt x="3664" y="6137"/>
                </a:moveTo>
                <a:cubicBezTo>
                  <a:pt x="3664" y="6137"/>
                  <a:pt x="3658" y="6131"/>
                  <a:pt x="3664" y="6137"/>
                </a:cubicBezTo>
                <a:close/>
                <a:moveTo>
                  <a:pt x="1773" y="7160"/>
                </a:moveTo>
                <a:cubicBezTo>
                  <a:pt x="1773" y="7160"/>
                  <a:pt x="1767" y="7153"/>
                  <a:pt x="1773" y="7160"/>
                </a:cubicBezTo>
                <a:close/>
                <a:moveTo>
                  <a:pt x="1847" y="7494"/>
                </a:moveTo>
                <a:cubicBezTo>
                  <a:pt x="1847" y="7494"/>
                  <a:pt x="1854" y="7501"/>
                  <a:pt x="1847" y="7494"/>
                </a:cubicBezTo>
                <a:close/>
              </a:path>
            </a:pathLst>
          </a:custGeom>
          <a:solidFill>
            <a:schemeClr val="bg1">
              <a:lumMod val="95000"/>
            </a:schemeClr>
          </a:solidFill>
          <a:ln>
            <a:noFill/>
          </a:ln>
          <a:effectLst/>
        </p:spPr>
        <p:txBody>
          <a:bodyPr wrap="none" anchor="ctr"/>
          <a:lstStyle/>
          <a:p>
            <a:endParaRPr lang="en-US" sz="488">
              <a:latin typeface="Poppins Light" charset="0"/>
            </a:endParaRPr>
          </a:p>
        </p:txBody>
      </p:sp>
      <p:grpSp>
        <p:nvGrpSpPr>
          <p:cNvPr id="13" name="Group 48出自【趣你的PPT】(微信:qunideppt)：最优质的PPT资源库">
            <a:extLst>
              <a:ext uri="{FF2B5EF4-FFF2-40B4-BE49-F238E27FC236}">
                <a16:creationId xmlns:a16="http://schemas.microsoft.com/office/drawing/2014/main" id="{1F5B01AE-777D-A244-ABCF-BAA667E2AEF9}"/>
              </a:ext>
            </a:extLst>
          </p:cNvPr>
          <p:cNvGrpSpPr/>
          <p:nvPr/>
        </p:nvGrpSpPr>
        <p:grpSpPr>
          <a:xfrm>
            <a:off x="4560149" y="1090023"/>
            <a:ext cx="4043714" cy="3285003"/>
            <a:chOff x="3167495" y="1310298"/>
            <a:chExt cx="5501998" cy="4469674"/>
          </a:xfrm>
          <a:solidFill>
            <a:srgbClr val="F2F2F2"/>
          </a:solidFill>
        </p:grpSpPr>
        <p:sp>
          <p:nvSpPr>
            <p:cNvPr id="14" name="出自【趣你的PPT】(微信:qunideppt)：最优质的PPT资源库">
              <a:extLst>
                <a:ext uri="{FF2B5EF4-FFF2-40B4-BE49-F238E27FC236}">
                  <a16:creationId xmlns:a16="http://schemas.microsoft.com/office/drawing/2014/main" id="{B524402B-D6C5-9C4B-B28F-6780B4075AEF}"/>
                </a:ext>
              </a:extLst>
            </p:cNvPr>
            <p:cNvSpPr/>
            <p:nvPr/>
          </p:nvSpPr>
          <p:spPr bwMode="auto">
            <a:xfrm>
              <a:off x="6994021" y="4282193"/>
              <a:ext cx="526741" cy="700375"/>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出自【趣你的PPT】(微信:qunideppt)：最优质的PPT资源库">
              <a:extLst>
                <a:ext uri="{FF2B5EF4-FFF2-40B4-BE49-F238E27FC236}">
                  <a16:creationId xmlns:a16="http://schemas.microsoft.com/office/drawing/2014/main" id="{F06E4AA0-ACCB-034F-905D-BF80A6A1CC21}"/>
                </a:ext>
              </a:extLst>
            </p:cNvPr>
            <p:cNvSpPr>
              <a:spLocks noEditPoints="1"/>
            </p:cNvSpPr>
            <p:nvPr/>
          </p:nvSpPr>
          <p:spPr bwMode="auto">
            <a:xfrm>
              <a:off x="7049467" y="5229887"/>
              <a:ext cx="69308" cy="55447"/>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出自【趣你的PPT】(微信:qunideppt)：最优质的PPT资源库">
              <a:extLst>
                <a:ext uri="{FF2B5EF4-FFF2-40B4-BE49-F238E27FC236}">
                  <a16:creationId xmlns:a16="http://schemas.microsoft.com/office/drawing/2014/main" id="{A6E933B3-46E0-E84A-B3EF-34245CA5418A}"/>
                </a:ext>
              </a:extLst>
            </p:cNvPr>
            <p:cNvSpPr>
              <a:spLocks noEditPoints="1"/>
            </p:cNvSpPr>
            <p:nvPr/>
          </p:nvSpPr>
          <p:spPr bwMode="auto">
            <a:xfrm>
              <a:off x="7745464" y="4023198"/>
              <a:ext cx="110892" cy="136429"/>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出自【趣你的PPT】(微信:qunideppt)：最优质的PPT资源库">
              <a:extLst>
                <a:ext uri="{FF2B5EF4-FFF2-40B4-BE49-F238E27FC236}">
                  <a16:creationId xmlns:a16="http://schemas.microsoft.com/office/drawing/2014/main" id="{D21D36B3-42A4-9149-BABA-D343824A5A3E}"/>
                </a:ext>
              </a:extLst>
            </p:cNvPr>
            <p:cNvSpPr/>
            <p:nvPr/>
          </p:nvSpPr>
          <p:spPr bwMode="auto">
            <a:xfrm>
              <a:off x="7471559" y="1310298"/>
              <a:ext cx="1197934" cy="1139568"/>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出自【趣你的PPT】(微信:qunideppt)：最优质的PPT资源库">
              <a:extLst>
                <a:ext uri="{FF2B5EF4-FFF2-40B4-BE49-F238E27FC236}">
                  <a16:creationId xmlns:a16="http://schemas.microsoft.com/office/drawing/2014/main" id="{06EA1A9C-7737-7041-BFBE-07A02905F5D7}"/>
                </a:ext>
              </a:extLst>
            </p:cNvPr>
            <p:cNvSpPr/>
            <p:nvPr/>
          </p:nvSpPr>
          <p:spPr bwMode="auto">
            <a:xfrm>
              <a:off x="6408917" y="3912305"/>
              <a:ext cx="834612" cy="522364"/>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出自【趣你的PPT】(微信:qunideppt)：最优质的PPT资源库">
              <a:extLst>
                <a:ext uri="{FF2B5EF4-FFF2-40B4-BE49-F238E27FC236}">
                  <a16:creationId xmlns:a16="http://schemas.microsoft.com/office/drawing/2014/main" id="{B457E4F3-8043-5348-BF33-389E9AE0B55F}"/>
                </a:ext>
              </a:extLst>
            </p:cNvPr>
            <p:cNvSpPr/>
            <p:nvPr/>
          </p:nvSpPr>
          <p:spPr bwMode="auto">
            <a:xfrm>
              <a:off x="7069574" y="3249708"/>
              <a:ext cx="751443" cy="480779"/>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出自【趣你的PPT】(微信:qunideppt)：最优质的PPT资源库">
              <a:extLst>
                <a:ext uri="{FF2B5EF4-FFF2-40B4-BE49-F238E27FC236}">
                  <a16:creationId xmlns:a16="http://schemas.microsoft.com/office/drawing/2014/main" id="{B4048EA5-A0DC-C94D-8BA5-990F033CCF30}"/>
                </a:ext>
              </a:extLst>
            </p:cNvPr>
            <p:cNvSpPr/>
            <p:nvPr/>
          </p:nvSpPr>
          <p:spPr bwMode="auto">
            <a:xfrm>
              <a:off x="7101105" y="3710378"/>
              <a:ext cx="512879" cy="644929"/>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出自【趣你的PPT】(微信:qunideppt)：最优质的PPT资源库">
              <a:extLst>
                <a:ext uri="{FF2B5EF4-FFF2-40B4-BE49-F238E27FC236}">
                  <a16:creationId xmlns:a16="http://schemas.microsoft.com/office/drawing/2014/main" id="{701C7D7A-0032-E345-AE54-6C8960161BC8}"/>
                </a:ext>
              </a:extLst>
            </p:cNvPr>
            <p:cNvSpPr/>
            <p:nvPr/>
          </p:nvSpPr>
          <p:spPr bwMode="auto">
            <a:xfrm>
              <a:off x="6616841" y="2954558"/>
              <a:ext cx="418765" cy="783544"/>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出自【趣你的PPT】(微信:qunideppt)：最优质的PPT资源库">
              <a:extLst>
                <a:ext uri="{FF2B5EF4-FFF2-40B4-BE49-F238E27FC236}">
                  <a16:creationId xmlns:a16="http://schemas.microsoft.com/office/drawing/2014/main" id="{F4BF461B-C727-F944-9F04-7C35ED6A9719}"/>
                </a:ext>
              </a:extLst>
            </p:cNvPr>
            <p:cNvSpPr/>
            <p:nvPr/>
          </p:nvSpPr>
          <p:spPr bwMode="auto">
            <a:xfrm>
              <a:off x="7610176" y="2184875"/>
              <a:ext cx="876198" cy="647117"/>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出自【趣你的PPT】(微信:qunideppt)：最优质的PPT资源库">
              <a:extLst>
                <a:ext uri="{FF2B5EF4-FFF2-40B4-BE49-F238E27FC236}">
                  <a16:creationId xmlns:a16="http://schemas.microsoft.com/office/drawing/2014/main" id="{AF5151A3-08DE-594F-9F48-FF99A33F2AA5}"/>
                </a:ext>
              </a:extLst>
            </p:cNvPr>
            <p:cNvSpPr/>
            <p:nvPr/>
          </p:nvSpPr>
          <p:spPr bwMode="auto">
            <a:xfrm>
              <a:off x="6452937" y="4302298"/>
              <a:ext cx="612827" cy="675297"/>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出自【趣你的PPT】(微信:qunideppt)：最优质的PPT资源库">
              <a:extLst>
                <a:ext uri="{FF2B5EF4-FFF2-40B4-BE49-F238E27FC236}">
                  <a16:creationId xmlns:a16="http://schemas.microsoft.com/office/drawing/2014/main" id="{4EC74A39-8C05-8A4F-AFFF-833C6885E617}"/>
                </a:ext>
              </a:extLst>
            </p:cNvPr>
            <p:cNvSpPr/>
            <p:nvPr/>
          </p:nvSpPr>
          <p:spPr bwMode="auto">
            <a:xfrm>
              <a:off x="7232104" y="3633454"/>
              <a:ext cx="598966" cy="522364"/>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出自【趣你的PPT】(微信:qunideppt)：最优质的PPT资源库">
              <a:extLst>
                <a:ext uri="{FF2B5EF4-FFF2-40B4-BE49-F238E27FC236}">
                  <a16:creationId xmlns:a16="http://schemas.microsoft.com/office/drawing/2014/main" id="{DF4B57D9-7806-B24A-933A-FABC17775037}"/>
                </a:ext>
              </a:extLst>
            </p:cNvPr>
            <p:cNvSpPr/>
            <p:nvPr/>
          </p:nvSpPr>
          <p:spPr bwMode="auto">
            <a:xfrm>
              <a:off x="7257392" y="4490116"/>
              <a:ext cx="488074" cy="589482"/>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出自【趣你的PPT】(微信:qunideppt)：最优质的PPT资源库">
              <a:extLst>
                <a:ext uri="{FF2B5EF4-FFF2-40B4-BE49-F238E27FC236}">
                  <a16:creationId xmlns:a16="http://schemas.microsoft.com/office/drawing/2014/main" id="{9D4E45DC-1B34-034D-9B16-7A1D7DE02BB3}"/>
                </a:ext>
              </a:extLst>
            </p:cNvPr>
            <p:cNvSpPr/>
            <p:nvPr/>
          </p:nvSpPr>
          <p:spPr bwMode="auto">
            <a:xfrm>
              <a:off x="6626894" y="3507080"/>
              <a:ext cx="640551" cy="617206"/>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出自【趣你的PPT】(微信:qunideppt)：最优质的PPT资源库">
              <a:extLst>
                <a:ext uri="{FF2B5EF4-FFF2-40B4-BE49-F238E27FC236}">
                  <a16:creationId xmlns:a16="http://schemas.microsoft.com/office/drawing/2014/main" id="{F0F87975-17B8-9D45-BEE5-3E028ECBD916}"/>
                </a:ext>
              </a:extLst>
            </p:cNvPr>
            <p:cNvSpPr>
              <a:spLocks noEditPoints="1"/>
            </p:cNvSpPr>
            <p:nvPr/>
          </p:nvSpPr>
          <p:spPr bwMode="auto">
            <a:xfrm>
              <a:off x="7409869" y="2525418"/>
              <a:ext cx="654413" cy="631066"/>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出自【趣你的PPT】(微信:qunideppt)：最优质的PPT资源库">
              <a:extLst>
                <a:ext uri="{FF2B5EF4-FFF2-40B4-BE49-F238E27FC236}">
                  <a16:creationId xmlns:a16="http://schemas.microsoft.com/office/drawing/2014/main" id="{43DFAF8A-B3EA-1046-A218-94D149A47C44}"/>
                </a:ext>
              </a:extLst>
            </p:cNvPr>
            <p:cNvSpPr/>
            <p:nvPr/>
          </p:nvSpPr>
          <p:spPr bwMode="auto">
            <a:xfrm>
              <a:off x="7465315" y="4118043"/>
              <a:ext cx="432627" cy="494639"/>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出自【趣你的PPT】(微信:qunideppt)：最优质的PPT资源库">
              <a:extLst>
                <a:ext uri="{FF2B5EF4-FFF2-40B4-BE49-F238E27FC236}">
                  <a16:creationId xmlns:a16="http://schemas.microsoft.com/office/drawing/2014/main" id="{AB18C12D-BAD1-BA4B-A413-53F88D87AC3C}"/>
                </a:ext>
              </a:extLst>
            </p:cNvPr>
            <p:cNvSpPr>
              <a:spLocks noEditPoints="1"/>
            </p:cNvSpPr>
            <p:nvPr/>
          </p:nvSpPr>
          <p:spPr bwMode="auto">
            <a:xfrm>
              <a:off x="6555149" y="4866246"/>
              <a:ext cx="862335" cy="658789"/>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出自【趣你的PPT】(微信:qunideppt)：最优质的PPT资源库">
              <a:extLst>
                <a:ext uri="{FF2B5EF4-FFF2-40B4-BE49-F238E27FC236}">
                  <a16:creationId xmlns:a16="http://schemas.microsoft.com/office/drawing/2014/main" id="{5B288242-8A72-434F-A792-E9FDEC48D343}"/>
                </a:ext>
              </a:extLst>
            </p:cNvPr>
            <p:cNvSpPr/>
            <p:nvPr/>
          </p:nvSpPr>
          <p:spPr bwMode="auto">
            <a:xfrm>
              <a:off x="7239721" y="3006196"/>
              <a:ext cx="124755" cy="205735"/>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出自【趣你的PPT】(微信:qunideppt)：最优质的PPT资源库">
              <a:extLst>
                <a:ext uri="{FF2B5EF4-FFF2-40B4-BE49-F238E27FC236}">
                  <a16:creationId xmlns:a16="http://schemas.microsoft.com/office/drawing/2014/main" id="{8C6756FE-341D-2E47-AF3D-CA4EF3A8B276}"/>
                </a:ext>
              </a:extLst>
            </p:cNvPr>
            <p:cNvSpPr/>
            <p:nvPr/>
          </p:nvSpPr>
          <p:spPr bwMode="auto">
            <a:xfrm>
              <a:off x="7104914" y="2895303"/>
              <a:ext cx="180201" cy="207924"/>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出自【趣你的PPT】(微信:qunideppt)：最优质的PPT资源库">
              <a:extLst>
                <a:ext uri="{FF2B5EF4-FFF2-40B4-BE49-F238E27FC236}">
                  <a16:creationId xmlns:a16="http://schemas.microsoft.com/office/drawing/2014/main" id="{247C41A8-23F7-C248-928B-C463D31F0005}"/>
                </a:ext>
              </a:extLst>
            </p:cNvPr>
            <p:cNvSpPr>
              <a:spLocks noEditPoints="1"/>
            </p:cNvSpPr>
            <p:nvPr/>
          </p:nvSpPr>
          <p:spPr bwMode="auto">
            <a:xfrm>
              <a:off x="6930959" y="2703430"/>
              <a:ext cx="596048" cy="825129"/>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出自【趣你的PPT】(微信:qunideppt)：最优质的PPT资源库">
              <a:extLst>
                <a:ext uri="{FF2B5EF4-FFF2-40B4-BE49-F238E27FC236}">
                  <a16:creationId xmlns:a16="http://schemas.microsoft.com/office/drawing/2014/main" id="{F0CFED21-A8E4-1B4E-B6E7-AFF5F5ED879D}"/>
                </a:ext>
              </a:extLst>
            </p:cNvPr>
            <p:cNvSpPr/>
            <p:nvPr/>
          </p:nvSpPr>
          <p:spPr bwMode="auto">
            <a:xfrm>
              <a:off x="5421827" y="1358128"/>
              <a:ext cx="2462254" cy="200409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a:extLst>
                <a:ext uri="{FF2B5EF4-FFF2-40B4-BE49-F238E27FC236}">
                  <a16:creationId xmlns:a16="http://schemas.microsoft.com/office/drawing/2014/main" id="{89EEBB3E-19F6-C641-97C2-24BD8FE708C7}"/>
                </a:ext>
              </a:extLst>
            </p:cNvPr>
            <p:cNvSpPr/>
            <p:nvPr/>
          </p:nvSpPr>
          <p:spPr bwMode="auto">
            <a:xfrm>
              <a:off x="6131686" y="3103227"/>
              <a:ext cx="582187" cy="1000954"/>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出自【趣你的PPT】(微信:qunideppt)：最优质的PPT资源库">
              <a:extLst>
                <a:ext uri="{FF2B5EF4-FFF2-40B4-BE49-F238E27FC236}">
                  <a16:creationId xmlns:a16="http://schemas.microsoft.com/office/drawing/2014/main" id="{6A30A238-0091-9749-88B5-E665A04FE64B}"/>
                </a:ext>
              </a:extLst>
            </p:cNvPr>
            <p:cNvSpPr/>
            <p:nvPr/>
          </p:nvSpPr>
          <p:spPr bwMode="auto">
            <a:xfrm>
              <a:off x="6103962" y="4048734"/>
              <a:ext cx="512879" cy="494639"/>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出自【趣你的PPT】(微信:qunideppt)：最优质的PPT资源库">
              <a:extLst>
                <a:ext uri="{FF2B5EF4-FFF2-40B4-BE49-F238E27FC236}">
                  <a16:creationId xmlns:a16="http://schemas.microsoft.com/office/drawing/2014/main" id="{5D0CC685-F844-F14B-A495-C71EF147973A}"/>
                </a:ext>
              </a:extLst>
            </p:cNvPr>
            <p:cNvSpPr/>
            <p:nvPr/>
          </p:nvSpPr>
          <p:spPr bwMode="auto">
            <a:xfrm>
              <a:off x="5965346" y="4755354"/>
              <a:ext cx="862335" cy="619393"/>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出自【趣你的PPT】(微信:qunideppt)：最优质的PPT资源库">
              <a:extLst>
                <a:ext uri="{FF2B5EF4-FFF2-40B4-BE49-F238E27FC236}">
                  <a16:creationId xmlns:a16="http://schemas.microsoft.com/office/drawing/2014/main" id="{1BF56FAB-8D42-6C46-9D42-448D8961B66B}"/>
                </a:ext>
              </a:extLst>
            </p:cNvPr>
            <p:cNvSpPr/>
            <p:nvPr/>
          </p:nvSpPr>
          <p:spPr bwMode="auto">
            <a:xfrm>
              <a:off x="5159941" y="4341351"/>
              <a:ext cx="1000952" cy="1030864"/>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出自【趣你的PPT】(微信:qunideppt)：最优质的PPT资源库">
              <a:extLst>
                <a:ext uri="{FF2B5EF4-FFF2-40B4-BE49-F238E27FC236}">
                  <a16:creationId xmlns:a16="http://schemas.microsoft.com/office/drawing/2014/main" id="{77EB68AC-A816-5A43-B300-3B16914C6971}"/>
                </a:ext>
              </a:extLst>
            </p:cNvPr>
            <p:cNvSpPr/>
            <p:nvPr/>
          </p:nvSpPr>
          <p:spPr bwMode="auto">
            <a:xfrm>
              <a:off x="4531765" y="3020057"/>
              <a:ext cx="1378133" cy="1003141"/>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出自【趣你的PPT】(微信:qunideppt)：最优质的PPT资源库">
              <a:extLst>
                <a:ext uri="{FF2B5EF4-FFF2-40B4-BE49-F238E27FC236}">
                  <a16:creationId xmlns:a16="http://schemas.microsoft.com/office/drawing/2014/main" id="{C0A125F3-DD53-394F-B534-C63207E6D3AA}"/>
                </a:ext>
              </a:extLst>
            </p:cNvPr>
            <p:cNvSpPr/>
            <p:nvPr/>
          </p:nvSpPr>
          <p:spPr bwMode="auto">
            <a:xfrm>
              <a:off x="3358231" y="3198069"/>
              <a:ext cx="2071212" cy="1359165"/>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出自【趣你的PPT】(微信:qunideppt)：最优质的PPT资源库">
              <a:extLst>
                <a:ext uri="{FF2B5EF4-FFF2-40B4-BE49-F238E27FC236}">
                  <a16:creationId xmlns:a16="http://schemas.microsoft.com/office/drawing/2014/main" id="{2618FE93-87FF-EE46-A9B2-68EB334BFA38}"/>
                </a:ext>
              </a:extLst>
            </p:cNvPr>
            <p:cNvSpPr/>
            <p:nvPr/>
          </p:nvSpPr>
          <p:spPr bwMode="auto">
            <a:xfrm>
              <a:off x="3167495" y="1702478"/>
              <a:ext cx="2198886" cy="1673603"/>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出自【趣你的PPT】(微信:qunideppt)：最优质的PPT资源库">
              <a:extLst>
                <a:ext uri="{FF2B5EF4-FFF2-40B4-BE49-F238E27FC236}">
                  <a16:creationId xmlns:a16="http://schemas.microsoft.com/office/drawing/2014/main" id="{D7D50C3C-B87C-AA4A-B287-87974F57A67B}"/>
                </a:ext>
              </a:extLst>
            </p:cNvPr>
            <p:cNvSpPr/>
            <p:nvPr/>
          </p:nvSpPr>
          <p:spPr bwMode="auto">
            <a:xfrm>
              <a:off x="6034654" y="3128761"/>
              <a:ext cx="332678" cy="522362"/>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出自【趣你的PPT】(微信:qunideppt)：最优质的PPT资源库">
              <a:extLst>
                <a:ext uri="{FF2B5EF4-FFF2-40B4-BE49-F238E27FC236}">
                  <a16:creationId xmlns:a16="http://schemas.microsoft.com/office/drawing/2014/main" id="{AC9CE12D-0FED-C844-8D62-603A581CC189}"/>
                </a:ext>
              </a:extLst>
            </p:cNvPr>
            <p:cNvSpPr/>
            <p:nvPr/>
          </p:nvSpPr>
          <p:spPr bwMode="auto">
            <a:xfrm>
              <a:off x="4913324" y="2615154"/>
              <a:ext cx="1558335" cy="1359165"/>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出自【趣你的PPT】(微信:qunideppt)：最优质的PPT资源库">
              <a:extLst>
                <a:ext uri="{FF2B5EF4-FFF2-40B4-BE49-F238E27FC236}">
                  <a16:creationId xmlns:a16="http://schemas.microsoft.com/office/drawing/2014/main" id="{63D1D97B-6AE8-7B44-8938-2B6CDEC250B6}"/>
                </a:ext>
              </a:extLst>
            </p:cNvPr>
            <p:cNvSpPr/>
            <p:nvPr/>
          </p:nvSpPr>
          <p:spPr bwMode="auto">
            <a:xfrm>
              <a:off x="5283210" y="3706571"/>
              <a:ext cx="1167291" cy="1056400"/>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出自【趣你的PPT】(微信:qunideppt)：最优质的PPT资源库">
              <a:extLst>
                <a:ext uri="{FF2B5EF4-FFF2-40B4-BE49-F238E27FC236}">
                  <a16:creationId xmlns:a16="http://schemas.microsoft.com/office/drawing/2014/main" id="{20FF4070-B47D-DC4C-A2CD-E218F2700A11}"/>
                </a:ext>
              </a:extLst>
            </p:cNvPr>
            <p:cNvSpPr/>
            <p:nvPr/>
          </p:nvSpPr>
          <p:spPr bwMode="auto">
            <a:xfrm>
              <a:off x="5889471" y="4413512"/>
              <a:ext cx="651496" cy="550085"/>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出自【趣你的PPT】(微信:qunideppt)：最优质的PPT资源库">
              <a:extLst>
                <a:ext uri="{FF2B5EF4-FFF2-40B4-BE49-F238E27FC236}">
                  <a16:creationId xmlns:a16="http://schemas.microsoft.com/office/drawing/2014/main" id="{D48B58D8-DF5D-4547-B8FE-86E3E6A7CFAB}"/>
                </a:ext>
              </a:extLst>
            </p:cNvPr>
            <p:cNvSpPr/>
            <p:nvPr/>
          </p:nvSpPr>
          <p:spPr bwMode="auto">
            <a:xfrm>
              <a:off x="7049467" y="5257610"/>
              <a:ext cx="27723" cy="13863"/>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出自【趣你的PPT】(微信:qunideppt)：最优质的PPT资源库">
              <a:extLst>
                <a:ext uri="{FF2B5EF4-FFF2-40B4-BE49-F238E27FC236}">
                  <a16:creationId xmlns:a16="http://schemas.microsoft.com/office/drawing/2014/main" id="{60C0CAD5-727E-1C4A-9891-0C4BB58405F1}"/>
                </a:ext>
              </a:extLst>
            </p:cNvPr>
            <p:cNvSpPr/>
            <p:nvPr/>
          </p:nvSpPr>
          <p:spPr bwMode="auto">
            <a:xfrm>
              <a:off x="7759326" y="4832278"/>
              <a:ext cx="194062" cy="425331"/>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出自【趣你的PPT】(微信:qunideppt)：最优质的PPT资源库">
              <a:extLst>
                <a:ext uri="{FF2B5EF4-FFF2-40B4-BE49-F238E27FC236}">
                  <a16:creationId xmlns:a16="http://schemas.microsoft.com/office/drawing/2014/main" id="{84379E36-B212-F143-A60F-29D447BAE3F4}"/>
                </a:ext>
              </a:extLst>
            </p:cNvPr>
            <p:cNvSpPr/>
            <p:nvPr/>
          </p:nvSpPr>
          <p:spPr bwMode="auto">
            <a:xfrm>
              <a:off x="6422778" y="5546513"/>
              <a:ext cx="291094" cy="233459"/>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cmpd="sng">
              <a:solidFill>
                <a:srgbClr val="FF0000"/>
              </a:solidFill>
              <a:round/>
            </a:ln>
          </p:spPr>
          <p:txBody>
            <a:bodyPr/>
            <a:lstStyle/>
            <a:p>
              <a:pPr defTabSz="767763">
                <a:defRPr/>
              </a:pPr>
              <a:endParaRPr lang="zh-CN" altLang="en-US" sz="1544"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出自【趣你的PPT】(微信:qunideppt)：最优质的PPT资源库">
              <a:extLst>
                <a:ext uri="{FF2B5EF4-FFF2-40B4-BE49-F238E27FC236}">
                  <a16:creationId xmlns:a16="http://schemas.microsoft.com/office/drawing/2014/main" id="{A67E104F-C4F4-EE40-917B-7E670DD1A3CB}"/>
                </a:ext>
              </a:extLst>
            </p:cNvPr>
            <p:cNvSpPr/>
            <p:nvPr/>
          </p:nvSpPr>
          <p:spPr>
            <a:xfrm>
              <a:off x="8121234" y="4755354"/>
              <a:ext cx="6663" cy="6663"/>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084">
                <a:defRPr/>
              </a:pPr>
              <a:endParaRPr lang="zh-CN" altLang="en-US" sz="1323">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140637580"/>
      </p:ext>
    </p:extLst>
  </p:cSld>
  <p:clrMapOvr>
    <a:masterClrMapping/>
  </p:clrMapOvr>
  <p:transition spd="slow" advTm="2361">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1A6ED8-AF89-4F9B-AF44-5F529D486CBF}"/>
              </a:ext>
            </a:extLst>
          </p:cNvPr>
          <p:cNvSpPr/>
          <p:nvPr/>
        </p:nvSpPr>
        <p:spPr>
          <a:xfrm>
            <a:off x="906212" y="1504512"/>
            <a:ext cx="3492717" cy="305407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3" name="矩形 2">
            <a:extLst>
              <a:ext uri="{FF2B5EF4-FFF2-40B4-BE49-F238E27FC236}">
                <a16:creationId xmlns:a16="http://schemas.microsoft.com/office/drawing/2014/main" id="{ADC6F554-F2D5-4CB2-9E42-078C22ABE875}"/>
              </a:ext>
            </a:extLst>
          </p:cNvPr>
          <p:cNvSpPr/>
          <p:nvPr/>
        </p:nvSpPr>
        <p:spPr>
          <a:xfrm>
            <a:off x="4398929" y="3031551"/>
            <a:ext cx="1527039" cy="1527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5" name="矩形 4">
            <a:extLst>
              <a:ext uri="{FF2B5EF4-FFF2-40B4-BE49-F238E27FC236}">
                <a16:creationId xmlns:a16="http://schemas.microsoft.com/office/drawing/2014/main" id="{401A1CF3-54F8-498A-828A-39C15AA24EFE}"/>
              </a:ext>
            </a:extLst>
          </p:cNvPr>
          <p:cNvSpPr/>
          <p:nvPr/>
        </p:nvSpPr>
        <p:spPr>
          <a:xfrm>
            <a:off x="7377054" y="3031551"/>
            <a:ext cx="1527039" cy="1527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7" name="矩形 6">
            <a:extLst>
              <a:ext uri="{FF2B5EF4-FFF2-40B4-BE49-F238E27FC236}">
                <a16:creationId xmlns:a16="http://schemas.microsoft.com/office/drawing/2014/main" id="{9B23AA50-EA0A-4431-8506-DCD806BFCA3A}"/>
              </a:ext>
            </a:extLst>
          </p:cNvPr>
          <p:cNvSpPr/>
          <p:nvPr/>
        </p:nvSpPr>
        <p:spPr>
          <a:xfrm>
            <a:off x="5917090" y="1504512"/>
            <a:ext cx="1527039" cy="1527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8" name="矩形 7">
            <a:extLst>
              <a:ext uri="{FF2B5EF4-FFF2-40B4-BE49-F238E27FC236}">
                <a16:creationId xmlns:a16="http://schemas.microsoft.com/office/drawing/2014/main" id="{43A7EC17-D120-4233-8D29-8E777C707F94}"/>
              </a:ext>
            </a:extLst>
          </p:cNvPr>
          <p:cNvSpPr/>
          <p:nvPr/>
        </p:nvSpPr>
        <p:spPr>
          <a:xfrm>
            <a:off x="5923034" y="3031551"/>
            <a:ext cx="1532858" cy="152704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grpSp>
        <p:nvGrpSpPr>
          <p:cNvPr id="9" name="组合 8">
            <a:extLst>
              <a:ext uri="{FF2B5EF4-FFF2-40B4-BE49-F238E27FC236}">
                <a16:creationId xmlns:a16="http://schemas.microsoft.com/office/drawing/2014/main" id="{42DC927C-BF7D-4A2D-A7F9-DFDA650892A1}"/>
              </a:ext>
            </a:extLst>
          </p:cNvPr>
          <p:cNvGrpSpPr/>
          <p:nvPr/>
        </p:nvGrpSpPr>
        <p:grpSpPr>
          <a:xfrm>
            <a:off x="4499769" y="3436539"/>
            <a:ext cx="1302041" cy="773389"/>
            <a:chOff x="6096000" y="4509963"/>
            <a:chExt cx="1771596" cy="1052296"/>
          </a:xfrm>
        </p:grpSpPr>
        <p:sp>
          <p:nvSpPr>
            <p:cNvPr id="10" name="Freeform 66">
              <a:extLst>
                <a:ext uri="{FF2B5EF4-FFF2-40B4-BE49-F238E27FC236}">
                  <a16:creationId xmlns:a16="http://schemas.microsoft.com/office/drawing/2014/main" id="{3F541C5E-D2DB-4675-AE3E-610CD250A4E7}"/>
                </a:ext>
              </a:extLst>
            </p:cNvPr>
            <p:cNvSpPr>
              <a:spLocks noEditPoints="1"/>
            </p:cNvSpPr>
            <p:nvPr/>
          </p:nvSpPr>
          <p:spPr bwMode="auto">
            <a:xfrm>
              <a:off x="6723157" y="4509963"/>
              <a:ext cx="548978" cy="548978"/>
            </a:xfrm>
            <a:custGeom>
              <a:avLst/>
              <a:gdLst>
                <a:gd name="T0" fmla="*/ 461 w 780"/>
                <a:gd name="T1" fmla="*/ 355 h 780"/>
                <a:gd name="T2" fmla="*/ 411 w 780"/>
                <a:gd name="T3" fmla="*/ 388 h 780"/>
                <a:gd name="T4" fmla="*/ 401 w 780"/>
                <a:gd name="T5" fmla="*/ 330 h 780"/>
                <a:gd name="T6" fmla="*/ 494 w 780"/>
                <a:gd name="T7" fmla="*/ 191 h 780"/>
                <a:gd name="T8" fmla="*/ 599 w 780"/>
                <a:gd name="T9" fmla="*/ 320 h 780"/>
                <a:gd name="T10" fmla="*/ 591 w 780"/>
                <a:gd name="T11" fmla="*/ 372 h 780"/>
                <a:gd name="T12" fmla="*/ 568 w 780"/>
                <a:gd name="T13" fmla="*/ 360 h 780"/>
                <a:gd name="T14" fmla="*/ 513 w 780"/>
                <a:gd name="T15" fmla="*/ 244 h 780"/>
                <a:gd name="T16" fmla="*/ 415 w 780"/>
                <a:gd name="T17" fmla="*/ 210 h 780"/>
                <a:gd name="T18" fmla="*/ 411 w 780"/>
                <a:gd name="T19" fmla="*/ 185 h 780"/>
                <a:gd name="T20" fmla="*/ 140 w 780"/>
                <a:gd name="T21" fmla="*/ 38 h 780"/>
                <a:gd name="T22" fmla="*/ 47 w 780"/>
                <a:gd name="T23" fmla="*/ 126 h 780"/>
                <a:gd name="T24" fmla="*/ 51 w 780"/>
                <a:gd name="T25" fmla="*/ 257 h 780"/>
                <a:gd name="T26" fmla="*/ 313 w 780"/>
                <a:gd name="T27" fmla="*/ 587 h 780"/>
                <a:gd name="T28" fmla="*/ 561 w 780"/>
                <a:gd name="T29" fmla="*/ 741 h 780"/>
                <a:gd name="T30" fmla="*/ 699 w 780"/>
                <a:gd name="T31" fmla="*/ 703 h 780"/>
                <a:gd name="T32" fmla="*/ 744 w 780"/>
                <a:gd name="T33" fmla="*/ 621 h 780"/>
                <a:gd name="T34" fmla="*/ 737 w 780"/>
                <a:gd name="T35" fmla="*/ 606 h 780"/>
                <a:gd name="T36" fmla="*/ 578 w 780"/>
                <a:gd name="T37" fmla="*/ 482 h 780"/>
                <a:gd name="T38" fmla="*/ 558 w 780"/>
                <a:gd name="T39" fmla="*/ 481 h 780"/>
                <a:gd name="T40" fmla="*/ 466 w 780"/>
                <a:gd name="T41" fmla="*/ 543 h 780"/>
                <a:gd name="T42" fmla="*/ 371 w 780"/>
                <a:gd name="T43" fmla="*/ 487 h 780"/>
                <a:gd name="T44" fmla="*/ 245 w 780"/>
                <a:gd name="T45" fmla="*/ 347 h 780"/>
                <a:gd name="T46" fmla="*/ 258 w 780"/>
                <a:gd name="T47" fmla="*/ 262 h 780"/>
                <a:gd name="T48" fmla="*/ 300 w 780"/>
                <a:gd name="T49" fmla="*/ 208 h 780"/>
                <a:gd name="T50" fmla="*/ 176 w 780"/>
                <a:gd name="T51" fmla="*/ 47 h 780"/>
                <a:gd name="T52" fmla="*/ 167 w 780"/>
                <a:gd name="T53" fmla="*/ 37 h 780"/>
                <a:gd name="T54" fmla="*/ 528 w 780"/>
                <a:gd name="T55" fmla="*/ 15 h 780"/>
                <a:gd name="T56" fmla="*/ 723 w 780"/>
                <a:gd name="T57" fmla="*/ 161 h 780"/>
                <a:gd name="T58" fmla="*/ 779 w 780"/>
                <a:gd name="T59" fmla="*/ 360 h 780"/>
                <a:gd name="T60" fmla="*/ 757 w 780"/>
                <a:gd name="T61" fmla="*/ 372 h 780"/>
                <a:gd name="T62" fmla="*/ 741 w 780"/>
                <a:gd name="T63" fmla="*/ 308 h 780"/>
                <a:gd name="T64" fmla="*/ 635 w 780"/>
                <a:gd name="T65" fmla="*/ 114 h 780"/>
                <a:gd name="T66" fmla="*/ 426 w 780"/>
                <a:gd name="T67" fmla="*/ 35 h 780"/>
                <a:gd name="T68" fmla="*/ 407 w 780"/>
                <a:gd name="T69" fmla="*/ 18 h 780"/>
                <a:gd name="T70" fmla="*/ 426 w 780"/>
                <a:gd name="T71" fmla="*/ 0 h 780"/>
                <a:gd name="T72" fmla="*/ 201 w 780"/>
                <a:gd name="T73" fmla="*/ 20 h 780"/>
                <a:gd name="T74" fmla="*/ 337 w 780"/>
                <a:gd name="T75" fmla="*/ 212 h 780"/>
                <a:gd name="T76" fmla="*/ 275 w 780"/>
                <a:gd name="T77" fmla="*/ 299 h 780"/>
                <a:gd name="T78" fmla="*/ 286 w 780"/>
                <a:gd name="T79" fmla="*/ 343 h 780"/>
                <a:gd name="T80" fmla="*/ 438 w 780"/>
                <a:gd name="T81" fmla="*/ 492 h 780"/>
                <a:gd name="T82" fmla="*/ 492 w 780"/>
                <a:gd name="T83" fmla="*/ 496 h 780"/>
                <a:gd name="T84" fmla="*/ 580 w 780"/>
                <a:gd name="T85" fmla="*/ 445 h 780"/>
                <a:gd name="T86" fmla="*/ 763 w 780"/>
                <a:gd name="T87" fmla="*/ 583 h 780"/>
                <a:gd name="T88" fmla="*/ 779 w 780"/>
                <a:gd name="T89" fmla="*/ 621 h 780"/>
                <a:gd name="T90" fmla="*/ 698 w 780"/>
                <a:gd name="T91" fmla="*/ 749 h 780"/>
                <a:gd name="T92" fmla="*/ 540 w 780"/>
                <a:gd name="T93" fmla="*/ 773 h 780"/>
                <a:gd name="T94" fmla="*/ 291 w 780"/>
                <a:gd name="T95" fmla="*/ 615 h 780"/>
                <a:gd name="T96" fmla="*/ 17 w 780"/>
                <a:gd name="T97" fmla="*/ 266 h 780"/>
                <a:gd name="T98" fmla="*/ 4 w 780"/>
                <a:gd name="T99" fmla="*/ 148 h 780"/>
                <a:gd name="T100" fmla="*/ 105 w 780"/>
                <a:gd name="T101" fmla="*/ 1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426" y="320"/>
                  </a:moveTo>
                  <a:lnTo>
                    <a:pt x="439" y="322"/>
                  </a:lnTo>
                  <a:lnTo>
                    <a:pt x="451" y="330"/>
                  </a:lnTo>
                  <a:lnTo>
                    <a:pt x="458" y="341"/>
                  </a:lnTo>
                  <a:lnTo>
                    <a:pt x="461" y="355"/>
                  </a:lnTo>
                  <a:lnTo>
                    <a:pt x="458" y="368"/>
                  </a:lnTo>
                  <a:lnTo>
                    <a:pt x="451" y="380"/>
                  </a:lnTo>
                  <a:lnTo>
                    <a:pt x="439" y="388"/>
                  </a:lnTo>
                  <a:lnTo>
                    <a:pt x="426" y="390"/>
                  </a:lnTo>
                  <a:lnTo>
                    <a:pt x="411" y="388"/>
                  </a:lnTo>
                  <a:lnTo>
                    <a:pt x="401" y="380"/>
                  </a:lnTo>
                  <a:lnTo>
                    <a:pt x="392" y="368"/>
                  </a:lnTo>
                  <a:lnTo>
                    <a:pt x="390" y="355"/>
                  </a:lnTo>
                  <a:lnTo>
                    <a:pt x="392" y="341"/>
                  </a:lnTo>
                  <a:lnTo>
                    <a:pt x="401" y="330"/>
                  </a:lnTo>
                  <a:lnTo>
                    <a:pt x="411" y="322"/>
                  </a:lnTo>
                  <a:lnTo>
                    <a:pt x="426" y="320"/>
                  </a:lnTo>
                  <a:close/>
                  <a:moveTo>
                    <a:pt x="426" y="177"/>
                  </a:moveTo>
                  <a:lnTo>
                    <a:pt x="461" y="181"/>
                  </a:lnTo>
                  <a:lnTo>
                    <a:pt x="494" y="191"/>
                  </a:lnTo>
                  <a:lnTo>
                    <a:pt x="524" y="208"/>
                  </a:lnTo>
                  <a:lnTo>
                    <a:pt x="550" y="229"/>
                  </a:lnTo>
                  <a:lnTo>
                    <a:pt x="572" y="255"/>
                  </a:lnTo>
                  <a:lnTo>
                    <a:pt x="588" y="286"/>
                  </a:lnTo>
                  <a:lnTo>
                    <a:pt x="599" y="320"/>
                  </a:lnTo>
                  <a:lnTo>
                    <a:pt x="602" y="355"/>
                  </a:lnTo>
                  <a:lnTo>
                    <a:pt x="601" y="360"/>
                  </a:lnTo>
                  <a:lnTo>
                    <a:pt x="600" y="365"/>
                  </a:lnTo>
                  <a:lnTo>
                    <a:pt x="596" y="369"/>
                  </a:lnTo>
                  <a:lnTo>
                    <a:pt x="591" y="372"/>
                  </a:lnTo>
                  <a:lnTo>
                    <a:pt x="585" y="372"/>
                  </a:lnTo>
                  <a:lnTo>
                    <a:pt x="579" y="372"/>
                  </a:lnTo>
                  <a:lnTo>
                    <a:pt x="575" y="369"/>
                  </a:lnTo>
                  <a:lnTo>
                    <a:pt x="571" y="365"/>
                  </a:lnTo>
                  <a:lnTo>
                    <a:pt x="568" y="360"/>
                  </a:lnTo>
                  <a:lnTo>
                    <a:pt x="567" y="355"/>
                  </a:lnTo>
                  <a:lnTo>
                    <a:pt x="563" y="322"/>
                  </a:lnTo>
                  <a:lnTo>
                    <a:pt x="553" y="292"/>
                  </a:lnTo>
                  <a:lnTo>
                    <a:pt x="536" y="266"/>
                  </a:lnTo>
                  <a:lnTo>
                    <a:pt x="513" y="244"/>
                  </a:lnTo>
                  <a:lnTo>
                    <a:pt x="487" y="227"/>
                  </a:lnTo>
                  <a:lnTo>
                    <a:pt x="458" y="216"/>
                  </a:lnTo>
                  <a:lnTo>
                    <a:pt x="426" y="212"/>
                  </a:lnTo>
                  <a:lnTo>
                    <a:pt x="419" y="212"/>
                  </a:lnTo>
                  <a:lnTo>
                    <a:pt x="415" y="210"/>
                  </a:lnTo>
                  <a:lnTo>
                    <a:pt x="411" y="206"/>
                  </a:lnTo>
                  <a:lnTo>
                    <a:pt x="409" y="200"/>
                  </a:lnTo>
                  <a:lnTo>
                    <a:pt x="407" y="195"/>
                  </a:lnTo>
                  <a:lnTo>
                    <a:pt x="409" y="190"/>
                  </a:lnTo>
                  <a:lnTo>
                    <a:pt x="411" y="185"/>
                  </a:lnTo>
                  <a:lnTo>
                    <a:pt x="415" y="181"/>
                  </a:lnTo>
                  <a:lnTo>
                    <a:pt x="419" y="178"/>
                  </a:lnTo>
                  <a:lnTo>
                    <a:pt x="426" y="177"/>
                  </a:lnTo>
                  <a:close/>
                  <a:moveTo>
                    <a:pt x="159" y="35"/>
                  </a:moveTo>
                  <a:lnTo>
                    <a:pt x="140" y="38"/>
                  </a:lnTo>
                  <a:lnTo>
                    <a:pt x="119" y="47"/>
                  </a:lnTo>
                  <a:lnTo>
                    <a:pt x="98" y="60"/>
                  </a:lnTo>
                  <a:lnTo>
                    <a:pt x="79" y="79"/>
                  </a:lnTo>
                  <a:lnTo>
                    <a:pt x="62" y="101"/>
                  </a:lnTo>
                  <a:lnTo>
                    <a:pt x="47" y="126"/>
                  </a:lnTo>
                  <a:lnTo>
                    <a:pt x="38" y="155"/>
                  </a:lnTo>
                  <a:lnTo>
                    <a:pt x="36" y="186"/>
                  </a:lnTo>
                  <a:lnTo>
                    <a:pt x="38" y="219"/>
                  </a:lnTo>
                  <a:lnTo>
                    <a:pt x="50" y="250"/>
                  </a:lnTo>
                  <a:lnTo>
                    <a:pt x="51" y="257"/>
                  </a:lnTo>
                  <a:lnTo>
                    <a:pt x="93" y="330"/>
                  </a:lnTo>
                  <a:lnTo>
                    <a:pt x="140" y="401"/>
                  </a:lnTo>
                  <a:lnTo>
                    <a:pt x="193" y="467"/>
                  </a:lnTo>
                  <a:lnTo>
                    <a:pt x="250" y="529"/>
                  </a:lnTo>
                  <a:lnTo>
                    <a:pt x="313" y="587"/>
                  </a:lnTo>
                  <a:lnTo>
                    <a:pt x="379" y="639"/>
                  </a:lnTo>
                  <a:lnTo>
                    <a:pt x="449" y="686"/>
                  </a:lnTo>
                  <a:lnTo>
                    <a:pt x="524" y="728"/>
                  </a:lnTo>
                  <a:lnTo>
                    <a:pt x="529" y="731"/>
                  </a:lnTo>
                  <a:lnTo>
                    <a:pt x="561" y="741"/>
                  </a:lnTo>
                  <a:lnTo>
                    <a:pt x="593" y="745"/>
                  </a:lnTo>
                  <a:lnTo>
                    <a:pt x="623" y="741"/>
                  </a:lnTo>
                  <a:lnTo>
                    <a:pt x="652" y="733"/>
                  </a:lnTo>
                  <a:lnTo>
                    <a:pt x="677" y="719"/>
                  </a:lnTo>
                  <a:lnTo>
                    <a:pt x="699" y="703"/>
                  </a:lnTo>
                  <a:lnTo>
                    <a:pt x="718" y="683"/>
                  </a:lnTo>
                  <a:lnTo>
                    <a:pt x="731" y="664"/>
                  </a:lnTo>
                  <a:lnTo>
                    <a:pt x="740" y="643"/>
                  </a:lnTo>
                  <a:lnTo>
                    <a:pt x="744" y="623"/>
                  </a:lnTo>
                  <a:lnTo>
                    <a:pt x="744" y="621"/>
                  </a:lnTo>
                  <a:lnTo>
                    <a:pt x="744" y="615"/>
                  </a:lnTo>
                  <a:lnTo>
                    <a:pt x="742" y="613"/>
                  </a:lnTo>
                  <a:lnTo>
                    <a:pt x="740" y="610"/>
                  </a:lnTo>
                  <a:lnTo>
                    <a:pt x="739" y="608"/>
                  </a:lnTo>
                  <a:lnTo>
                    <a:pt x="737" y="606"/>
                  </a:lnTo>
                  <a:lnTo>
                    <a:pt x="736" y="605"/>
                  </a:lnTo>
                  <a:lnTo>
                    <a:pt x="732" y="604"/>
                  </a:lnTo>
                  <a:lnTo>
                    <a:pt x="583" y="487"/>
                  </a:lnTo>
                  <a:lnTo>
                    <a:pt x="579" y="483"/>
                  </a:lnTo>
                  <a:lnTo>
                    <a:pt x="578" y="482"/>
                  </a:lnTo>
                  <a:lnTo>
                    <a:pt x="575" y="481"/>
                  </a:lnTo>
                  <a:lnTo>
                    <a:pt x="571" y="479"/>
                  </a:lnTo>
                  <a:lnTo>
                    <a:pt x="567" y="478"/>
                  </a:lnTo>
                  <a:lnTo>
                    <a:pt x="562" y="479"/>
                  </a:lnTo>
                  <a:lnTo>
                    <a:pt x="558" y="481"/>
                  </a:lnTo>
                  <a:lnTo>
                    <a:pt x="519" y="521"/>
                  </a:lnTo>
                  <a:lnTo>
                    <a:pt x="516" y="522"/>
                  </a:lnTo>
                  <a:lnTo>
                    <a:pt x="502" y="534"/>
                  </a:lnTo>
                  <a:lnTo>
                    <a:pt x="485" y="541"/>
                  </a:lnTo>
                  <a:lnTo>
                    <a:pt x="466" y="543"/>
                  </a:lnTo>
                  <a:lnTo>
                    <a:pt x="448" y="541"/>
                  </a:lnTo>
                  <a:lnTo>
                    <a:pt x="432" y="534"/>
                  </a:lnTo>
                  <a:lnTo>
                    <a:pt x="418" y="524"/>
                  </a:lnTo>
                  <a:lnTo>
                    <a:pt x="417" y="522"/>
                  </a:lnTo>
                  <a:lnTo>
                    <a:pt x="371" y="487"/>
                  </a:lnTo>
                  <a:lnTo>
                    <a:pt x="329" y="449"/>
                  </a:lnTo>
                  <a:lnTo>
                    <a:pt x="291" y="407"/>
                  </a:lnTo>
                  <a:lnTo>
                    <a:pt x="257" y="364"/>
                  </a:lnTo>
                  <a:lnTo>
                    <a:pt x="256" y="361"/>
                  </a:lnTo>
                  <a:lnTo>
                    <a:pt x="245" y="347"/>
                  </a:lnTo>
                  <a:lnTo>
                    <a:pt x="239" y="331"/>
                  </a:lnTo>
                  <a:lnTo>
                    <a:pt x="236" y="313"/>
                  </a:lnTo>
                  <a:lnTo>
                    <a:pt x="239" y="293"/>
                  </a:lnTo>
                  <a:lnTo>
                    <a:pt x="246" y="276"/>
                  </a:lnTo>
                  <a:lnTo>
                    <a:pt x="258" y="262"/>
                  </a:lnTo>
                  <a:lnTo>
                    <a:pt x="259" y="261"/>
                  </a:lnTo>
                  <a:lnTo>
                    <a:pt x="299" y="221"/>
                  </a:lnTo>
                  <a:lnTo>
                    <a:pt x="300" y="217"/>
                  </a:lnTo>
                  <a:lnTo>
                    <a:pt x="301" y="212"/>
                  </a:lnTo>
                  <a:lnTo>
                    <a:pt x="300" y="208"/>
                  </a:lnTo>
                  <a:lnTo>
                    <a:pt x="299" y="204"/>
                  </a:lnTo>
                  <a:lnTo>
                    <a:pt x="297" y="202"/>
                  </a:lnTo>
                  <a:lnTo>
                    <a:pt x="296" y="200"/>
                  </a:lnTo>
                  <a:lnTo>
                    <a:pt x="294" y="197"/>
                  </a:lnTo>
                  <a:lnTo>
                    <a:pt x="176" y="47"/>
                  </a:lnTo>
                  <a:lnTo>
                    <a:pt x="174" y="45"/>
                  </a:lnTo>
                  <a:lnTo>
                    <a:pt x="173" y="42"/>
                  </a:lnTo>
                  <a:lnTo>
                    <a:pt x="172" y="41"/>
                  </a:lnTo>
                  <a:lnTo>
                    <a:pt x="170" y="39"/>
                  </a:lnTo>
                  <a:lnTo>
                    <a:pt x="167" y="37"/>
                  </a:lnTo>
                  <a:lnTo>
                    <a:pt x="164" y="35"/>
                  </a:lnTo>
                  <a:lnTo>
                    <a:pt x="159" y="35"/>
                  </a:lnTo>
                  <a:close/>
                  <a:moveTo>
                    <a:pt x="426" y="0"/>
                  </a:moveTo>
                  <a:lnTo>
                    <a:pt x="478" y="4"/>
                  </a:lnTo>
                  <a:lnTo>
                    <a:pt x="528" y="15"/>
                  </a:lnTo>
                  <a:lnTo>
                    <a:pt x="575" y="33"/>
                  </a:lnTo>
                  <a:lnTo>
                    <a:pt x="618" y="58"/>
                  </a:lnTo>
                  <a:lnTo>
                    <a:pt x="657" y="87"/>
                  </a:lnTo>
                  <a:lnTo>
                    <a:pt x="693" y="122"/>
                  </a:lnTo>
                  <a:lnTo>
                    <a:pt x="723" y="161"/>
                  </a:lnTo>
                  <a:lnTo>
                    <a:pt x="746" y="206"/>
                  </a:lnTo>
                  <a:lnTo>
                    <a:pt x="765" y="253"/>
                  </a:lnTo>
                  <a:lnTo>
                    <a:pt x="777" y="303"/>
                  </a:lnTo>
                  <a:lnTo>
                    <a:pt x="780" y="355"/>
                  </a:lnTo>
                  <a:lnTo>
                    <a:pt x="779" y="360"/>
                  </a:lnTo>
                  <a:lnTo>
                    <a:pt x="777" y="365"/>
                  </a:lnTo>
                  <a:lnTo>
                    <a:pt x="773" y="369"/>
                  </a:lnTo>
                  <a:lnTo>
                    <a:pt x="767" y="372"/>
                  </a:lnTo>
                  <a:lnTo>
                    <a:pt x="762" y="372"/>
                  </a:lnTo>
                  <a:lnTo>
                    <a:pt x="757" y="372"/>
                  </a:lnTo>
                  <a:lnTo>
                    <a:pt x="752" y="369"/>
                  </a:lnTo>
                  <a:lnTo>
                    <a:pt x="748" y="365"/>
                  </a:lnTo>
                  <a:lnTo>
                    <a:pt x="745" y="360"/>
                  </a:lnTo>
                  <a:lnTo>
                    <a:pt x="744" y="355"/>
                  </a:lnTo>
                  <a:lnTo>
                    <a:pt x="741" y="308"/>
                  </a:lnTo>
                  <a:lnTo>
                    <a:pt x="731" y="262"/>
                  </a:lnTo>
                  <a:lnTo>
                    <a:pt x="715" y="220"/>
                  </a:lnTo>
                  <a:lnTo>
                    <a:pt x="693" y="181"/>
                  </a:lnTo>
                  <a:lnTo>
                    <a:pt x="667" y="145"/>
                  </a:lnTo>
                  <a:lnTo>
                    <a:pt x="635" y="114"/>
                  </a:lnTo>
                  <a:lnTo>
                    <a:pt x="599" y="87"/>
                  </a:lnTo>
                  <a:lnTo>
                    <a:pt x="559" y="66"/>
                  </a:lnTo>
                  <a:lnTo>
                    <a:pt x="517" y="49"/>
                  </a:lnTo>
                  <a:lnTo>
                    <a:pt x="473" y="39"/>
                  </a:lnTo>
                  <a:lnTo>
                    <a:pt x="426" y="35"/>
                  </a:lnTo>
                  <a:lnTo>
                    <a:pt x="419" y="34"/>
                  </a:lnTo>
                  <a:lnTo>
                    <a:pt x="415" y="32"/>
                  </a:lnTo>
                  <a:lnTo>
                    <a:pt x="411" y="29"/>
                  </a:lnTo>
                  <a:lnTo>
                    <a:pt x="409" y="24"/>
                  </a:lnTo>
                  <a:lnTo>
                    <a:pt x="407" y="18"/>
                  </a:lnTo>
                  <a:lnTo>
                    <a:pt x="409" y="12"/>
                  </a:lnTo>
                  <a:lnTo>
                    <a:pt x="411" y="8"/>
                  </a:lnTo>
                  <a:lnTo>
                    <a:pt x="415" y="4"/>
                  </a:lnTo>
                  <a:lnTo>
                    <a:pt x="419" y="1"/>
                  </a:lnTo>
                  <a:lnTo>
                    <a:pt x="426" y="0"/>
                  </a:lnTo>
                  <a:close/>
                  <a:moveTo>
                    <a:pt x="159" y="0"/>
                  </a:moveTo>
                  <a:lnTo>
                    <a:pt x="173" y="1"/>
                  </a:lnTo>
                  <a:lnTo>
                    <a:pt x="186" y="8"/>
                  </a:lnTo>
                  <a:lnTo>
                    <a:pt x="197" y="16"/>
                  </a:lnTo>
                  <a:lnTo>
                    <a:pt x="201" y="20"/>
                  </a:lnTo>
                  <a:lnTo>
                    <a:pt x="205" y="25"/>
                  </a:lnTo>
                  <a:lnTo>
                    <a:pt x="321" y="176"/>
                  </a:lnTo>
                  <a:lnTo>
                    <a:pt x="329" y="186"/>
                  </a:lnTo>
                  <a:lnTo>
                    <a:pt x="334" y="199"/>
                  </a:lnTo>
                  <a:lnTo>
                    <a:pt x="337" y="212"/>
                  </a:lnTo>
                  <a:lnTo>
                    <a:pt x="334" y="231"/>
                  </a:lnTo>
                  <a:lnTo>
                    <a:pt x="326" y="245"/>
                  </a:lnTo>
                  <a:lnTo>
                    <a:pt x="284" y="286"/>
                  </a:lnTo>
                  <a:lnTo>
                    <a:pt x="284" y="286"/>
                  </a:lnTo>
                  <a:lnTo>
                    <a:pt x="275" y="299"/>
                  </a:lnTo>
                  <a:lnTo>
                    <a:pt x="271" y="313"/>
                  </a:lnTo>
                  <a:lnTo>
                    <a:pt x="274" y="325"/>
                  </a:lnTo>
                  <a:lnTo>
                    <a:pt x="279" y="334"/>
                  </a:lnTo>
                  <a:lnTo>
                    <a:pt x="287" y="342"/>
                  </a:lnTo>
                  <a:lnTo>
                    <a:pt x="286" y="343"/>
                  </a:lnTo>
                  <a:lnTo>
                    <a:pt x="318" y="385"/>
                  </a:lnTo>
                  <a:lnTo>
                    <a:pt x="355" y="424"/>
                  </a:lnTo>
                  <a:lnTo>
                    <a:pt x="394" y="461"/>
                  </a:lnTo>
                  <a:lnTo>
                    <a:pt x="436" y="494"/>
                  </a:lnTo>
                  <a:lnTo>
                    <a:pt x="438" y="492"/>
                  </a:lnTo>
                  <a:lnTo>
                    <a:pt x="445" y="500"/>
                  </a:lnTo>
                  <a:lnTo>
                    <a:pt x="455" y="505"/>
                  </a:lnTo>
                  <a:lnTo>
                    <a:pt x="466" y="508"/>
                  </a:lnTo>
                  <a:lnTo>
                    <a:pt x="481" y="504"/>
                  </a:lnTo>
                  <a:lnTo>
                    <a:pt x="492" y="496"/>
                  </a:lnTo>
                  <a:lnTo>
                    <a:pt x="492" y="496"/>
                  </a:lnTo>
                  <a:lnTo>
                    <a:pt x="534" y="454"/>
                  </a:lnTo>
                  <a:lnTo>
                    <a:pt x="550" y="447"/>
                  </a:lnTo>
                  <a:lnTo>
                    <a:pt x="567" y="443"/>
                  </a:lnTo>
                  <a:lnTo>
                    <a:pt x="580" y="445"/>
                  </a:lnTo>
                  <a:lnTo>
                    <a:pt x="593" y="450"/>
                  </a:lnTo>
                  <a:lnTo>
                    <a:pt x="604" y="458"/>
                  </a:lnTo>
                  <a:lnTo>
                    <a:pt x="754" y="575"/>
                  </a:lnTo>
                  <a:lnTo>
                    <a:pt x="760" y="579"/>
                  </a:lnTo>
                  <a:lnTo>
                    <a:pt x="763" y="583"/>
                  </a:lnTo>
                  <a:lnTo>
                    <a:pt x="773" y="593"/>
                  </a:lnTo>
                  <a:lnTo>
                    <a:pt x="778" y="606"/>
                  </a:lnTo>
                  <a:lnTo>
                    <a:pt x="779" y="621"/>
                  </a:lnTo>
                  <a:lnTo>
                    <a:pt x="779" y="621"/>
                  </a:lnTo>
                  <a:lnTo>
                    <a:pt x="779" y="621"/>
                  </a:lnTo>
                  <a:lnTo>
                    <a:pt x="775" y="648"/>
                  </a:lnTo>
                  <a:lnTo>
                    <a:pt x="765" y="676"/>
                  </a:lnTo>
                  <a:lnTo>
                    <a:pt x="748" y="702"/>
                  </a:lnTo>
                  <a:lnTo>
                    <a:pt x="725" y="727"/>
                  </a:lnTo>
                  <a:lnTo>
                    <a:pt x="698" y="749"/>
                  </a:lnTo>
                  <a:lnTo>
                    <a:pt x="667" y="765"/>
                  </a:lnTo>
                  <a:lnTo>
                    <a:pt x="631" y="776"/>
                  </a:lnTo>
                  <a:lnTo>
                    <a:pt x="593" y="780"/>
                  </a:lnTo>
                  <a:lnTo>
                    <a:pt x="566" y="778"/>
                  </a:lnTo>
                  <a:lnTo>
                    <a:pt x="540" y="773"/>
                  </a:lnTo>
                  <a:lnTo>
                    <a:pt x="513" y="762"/>
                  </a:lnTo>
                  <a:lnTo>
                    <a:pt x="513" y="762"/>
                  </a:lnTo>
                  <a:lnTo>
                    <a:pt x="435" y="719"/>
                  </a:lnTo>
                  <a:lnTo>
                    <a:pt x="362" y="670"/>
                  </a:lnTo>
                  <a:lnTo>
                    <a:pt x="291" y="615"/>
                  </a:lnTo>
                  <a:lnTo>
                    <a:pt x="225" y="554"/>
                  </a:lnTo>
                  <a:lnTo>
                    <a:pt x="165" y="488"/>
                  </a:lnTo>
                  <a:lnTo>
                    <a:pt x="110" y="419"/>
                  </a:lnTo>
                  <a:lnTo>
                    <a:pt x="61" y="344"/>
                  </a:lnTo>
                  <a:lnTo>
                    <a:pt x="17" y="266"/>
                  </a:lnTo>
                  <a:lnTo>
                    <a:pt x="17" y="266"/>
                  </a:lnTo>
                  <a:lnTo>
                    <a:pt x="8" y="241"/>
                  </a:lnTo>
                  <a:lnTo>
                    <a:pt x="2" y="214"/>
                  </a:lnTo>
                  <a:lnTo>
                    <a:pt x="0" y="186"/>
                  </a:lnTo>
                  <a:lnTo>
                    <a:pt x="4" y="148"/>
                  </a:lnTo>
                  <a:lnTo>
                    <a:pt x="15" y="114"/>
                  </a:lnTo>
                  <a:lnTo>
                    <a:pt x="32" y="83"/>
                  </a:lnTo>
                  <a:lnTo>
                    <a:pt x="53" y="55"/>
                  </a:lnTo>
                  <a:lnTo>
                    <a:pt x="78" y="32"/>
                  </a:lnTo>
                  <a:lnTo>
                    <a:pt x="105" y="15"/>
                  </a:lnTo>
                  <a:lnTo>
                    <a:pt x="133" y="4"/>
                  </a:lnTo>
                  <a:lnTo>
                    <a:pt x="159" y="0"/>
                  </a:lnTo>
                  <a:close/>
                </a:path>
              </a:pathLst>
            </a:custGeom>
            <a:solidFill>
              <a:schemeClr val="bg1"/>
            </a:solidFill>
            <a:ln w="0">
              <a:noFill/>
              <a:prstDash val="solid"/>
              <a:round/>
            </a:ln>
          </p:spPr>
          <p:txBody>
            <a:bodyPr vert="horz" wrap="square" lIns="67204" tIns="33602" rIns="67204" bIns="33602" numCol="1" anchor="t" anchorCtr="0" compatLnSpc="1"/>
            <a:lstStyle/>
            <a:p>
              <a:endParaRPr lang="zh-CN" altLang="en-US" sz="975"/>
            </a:p>
          </p:txBody>
        </p:sp>
        <p:sp>
          <p:nvSpPr>
            <p:cNvPr id="11" name="文本框 10">
              <a:extLst>
                <a:ext uri="{FF2B5EF4-FFF2-40B4-BE49-F238E27FC236}">
                  <a16:creationId xmlns:a16="http://schemas.microsoft.com/office/drawing/2014/main" id="{E6ED7878-A31B-499A-8ADC-F9EDD6EAB7A3}"/>
                </a:ext>
              </a:extLst>
            </p:cNvPr>
            <p:cNvSpPr txBox="1"/>
            <p:nvPr/>
          </p:nvSpPr>
          <p:spPr>
            <a:xfrm>
              <a:off x="6096000" y="5232478"/>
              <a:ext cx="1771596" cy="329781"/>
            </a:xfrm>
            <a:prstGeom prst="rect">
              <a:avLst/>
            </a:prstGeom>
            <a:noFill/>
          </p:spPr>
          <p:txBody>
            <a:bodyPr wrap="square" rtlCol="0">
              <a:spAutoFit/>
            </a:bodyPr>
            <a:lstStyle/>
            <a:p>
              <a:pPr algn="ctr"/>
              <a:r>
                <a:rPr lang="en-US" altLang="zh-CN" sz="975" dirty="0">
                  <a:solidFill>
                    <a:schemeClr val="bg1"/>
                  </a:solidFill>
                  <a:latin typeface="华文细黑" panose="02010600040101010101" pitchFamily="2" charset="-122"/>
                  <a:ea typeface="华文细黑" panose="02010600040101010101" pitchFamily="2" charset="-122"/>
                </a:rPr>
                <a:t>Cooperative </a:t>
              </a:r>
            </a:p>
          </p:txBody>
        </p:sp>
      </p:grpSp>
      <p:sp>
        <p:nvSpPr>
          <p:cNvPr id="14" name="文本框 13">
            <a:extLst>
              <a:ext uri="{FF2B5EF4-FFF2-40B4-BE49-F238E27FC236}">
                <a16:creationId xmlns:a16="http://schemas.microsoft.com/office/drawing/2014/main" id="{5A9C93DB-56BB-4C21-B81A-3ED715BC349F}"/>
              </a:ext>
            </a:extLst>
          </p:cNvPr>
          <p:cNvSpPr txBox="1"/>
          <p:nvPr/>
        </p:nvSpPr>
        <p:spPr>
          <a:xfrm>
            <a:off x="7577154" y="3967557"/>
            <a:ext cx="1278746" cy="242374"/>
          </a:xfrm>
          <a:prstGeom prst="rect">
            <a:avLst/>
          </a:prstGeom>
          <a:noFill/>
        </p:spPr>
        <p:txBody>
          <a:bodyPr wrap="square" rtlCol="0">
            <a:spAutoFit/>
          </a:bodyPr>
          <a:lstStyle/>
          <a:p>
            <a:pPr algn="ctr"/>
            <a:r>
              <a:rPr lang="en-US" altLang="zh-CN" sz="975" dirty="0">
                <a:solidFill>
                  <a:schemeClr val="bg1"/>
                </a:solidFill>
                <a:latin typeface="华文细黑" panose="02010600040101010101" pitchFamily="2" charset="-122"/>
                <a:ea typeface="华文细黑" panose="02010600040101010101" pitchFamily="2" charset="-122"/>
              </a:rPr>
              <a:t>Collaborative</a:t>
            </a:r>
            <a:endParaRPr lang="zh-CN" altLang="en-US" sz="975" dirty="0">
              <a:solidFill>
                <a:schemeClr val="bg1"/>
              </a:solidFill>
              <a:latin typeface="华文细黑" panose="02010600040101010101" pitchFamily="2" charset="-122"/>
              <a:ea typeface="华文细黑" panose="02010600040101010101" pitchFamily="2" charset="-122"/>
            </a:endParaRPr>
          </a:p>
        </p:txBody>
      </p:sp>
      <p:grpSp>
        <p:nvGrpSpPr>
          <p:cNvPr id="15" name="组合 14">
            <a:extLst>
              <a:ext uri="{FF2B5EF4-FFF2-40B4-BE49-F238E27FC236}">
                <a16:creationId xmlns:a16="http://schemas.microsoft.com/office/drawing/2014/main" id="{B0BC0E8C-DCCC-4C90-BDDA-E02BD803D9E6}"/>
              </a:ext>
            </a:extLst>
          </p:cNvPr>
          <p:cNvGrpSpPr/>
          <p:nvPr/>
        </p:nvGrpSpPr>
        <p:grpSpPr>
          <a:xfrm>
            <a:off x="6048671" y="1908692"/>
            <a:ext cx="1278746" cy="793562"/>
            <a:chOff x="8203483" y="2431127"/>
            <a:chExt cx="1739900" cy="1079744"/>
          </a:xfrm>
        </p:grpSpPr>
        <p:sp>
          <p:nvSpPr>
            <p:cNvPr id="16" name="Freeform 51">
              <a:extLst>
                <a:ext uri="{FF2B5EF4-FFF2-40B4-BE49-F238E27FC236}">
                  <a16:creationId xmlns:a16="http://schemas.microsoft.com/office/drawing/2014/main" id="{919C4530-FDB4-4493-BBE7-16E81563DD44}"/>
                </a:ext>
              </a:extLst>
            </p:cNvPr>
            <p:cNvSpPr>
              <a:spLocks noEditPoints="1"/>
            </p:cNvSpPr>
            <p:nvPr/>
          </p:nvSpPr>
          <p:spPr bwMode="auto">
            <a:xfrm>
              <a:off x="8800891" y="2431127"/>
              <a:ext cx="549010" cy="549680"/>
            </a:xfrm>
            <a:custGeom>
              <a:avLst/>
              <a:gdLst>
                <a:gd name="T0" fmla="*/ 123 w 819"/>
                <a:gd name="T1" fmla="*/ 693 h 820"/>
                <a:gd name="T2" fmla="*/ 131 w 819"/>
                <a:gd name="T3" fmla="*/ 707 h 820"/>
                <a:gd name="T4" fmla="*/ 123 w 819"/>
                <a:gd name="T5" fmla="*/ 723 h 820"/>
                <a:gd name="T6" fmla="*/ 106 w 819"/>
                <a:gd name="T7" fmla="*/ 726 h 820"/>
                <a:gd name="T8" fmla="*/ 94 w 819"/>
                <a:gd name="T9" fmla="*/ 714 h 820"/>
                <a:gd name="T10" fmla="*/ 96 w 819"/>
                <a:gd name="T11" fmla="*/ 698 h 820"/>
                <a:gd name="T12" fmla="*/ 107 w 819"/>
                <a:gd name="T13" fmla="*/ 690 h 820"/>
                <a:gd name="T14" fmla="*/ 548 w 819"/>
                <a:gd name="T15" fmla="*/ 0 h 820"/>
                <a:gd name="T16" fmla="*/ 657 w 819"/>
                <a:gd name="T17" fmla="*/ 29 h 820"/>
                <a:gd name="T18" fmla="*/ 548 w 819"/>
                <a:gd name="T19" fmla="*/ 139 h 820"/>
                <a:gd name="T20" fmla="*/ 569 w 819"/>
                <a:gd name="T21" fmla="*/ 38 h 820"/>
                <a:gd name="T22" fmla="*/ 534 w 819"/>
                <a:gd name="T23" fmla="*/ 38 h 820"/>
                <a:gd name="T24" fmla="*/ 483 w 819"/>
                <a:gd name="T25" fmla="*/ 55 h 820"/>
                <a:gd name="T26" fmla="*/ 351 w 819"/>
                <a:gd name="T27" fmla="*/ 191 h 820"/>
                <a:gd name="T28" fmla="*/ 336 w 819"/>
                <a:gd name="T29" fmla="*/ 262 h 820"/>
                <a:gd name="T30" fmla="*/ 377 w 819"/>
                <a:gd name="T31" fmla="*/ 346 h 820"/>
                <a:gd name="T32" fmla="*/ 379 w 819"/>
                <a:gd name="T33" fmla="*/ 352 h 820"/>
                <a:gd name="T34" fmla="*/ 378 w 819"/>
                <a:gd name="T35" fmla="*/ 364 h 820"/>
                <a:gd name="T36" fmla="*/ 373 w 819"/>
                <a:gd name="T37" fmla="*/ 372 h 820"/>
                <a:gd name="T38" fmla="*/ 39 w 819"/>
                <a:gd name="T39" fmla="*/ 688 h 820"/>
                <a:gd name="T40" fmla="*/ 51 w 819"/>
                <a:gd name="T41" fmla="*/ 752 h 820"/>
                <a:gd name="T42" fmla="*/ 111 w 819"/>
                <a:gd name="T43" fmla="*/ 782 h 820"/>
                <a:gd name="T44" fmla="*/ 165 w 819"/>
                <a:gd name="T45" fmla="*/ 761 h 820"/>
                <a:gd name="T46" fmla="*/ 451 w 819"/>
                <a:gd name="T47" fmla="*/ 443 h 820"/>
                <a:gd name="T48" fmla="*/ 465 w 819"/>
                <a:gd name="T49" fmla="*/ 438 h 820"/>
                <a:gd name="T50" fmla="*/ 474 w 819"/>
                <a:gd name="T51" fmla="*/ 441 h 820"/>
                <a:gd name="T52" fmla="*/ 526 w 819"/>
                <a:gd name="T53" fmla="*/ 466 h 820"/>
                <a:gd name="T54" fmla="*/ 586 w 819"/>
                <a:gd name="T55" fmla="*/ 482 h 820"/>
                <a:gd name="T56" fmla="*/ 620 w 819"/>
                <a:gd name="T57" fmla="*/ 482 h 820"/>
                <a:gd name="T58" fmla="*/ 752 w 819"/>
                <a:gd name="T59" fmla="*/ 360 h 820"/>
                <a:gd name="T60" fmla="*/ 783 w 819"/>
                <a:gd name="T61" fmla="*/ 288 h 820"/>
                <a:gd name="T62" fmla="*/ 707 w 819"/>
                <a:gd name="T63" fmla="*/ 297 h 820"/>
                <a:gd name="T64" fmla="*/ 665 w 819"/>
                <a:gd name="T65" fmla="*/ 325 h 820"/>
                <a:gd name="T66" fmla="*/ 585 w 819"/>
                <a:gd name="T67" fmla="*/ 332 h 820"/>
                <a:gd name="T68" fmla="*/ 513 w 819"/>
                <a:gd name="T69" fmla="*/ 287 h 820"/>
                <a:gd name="T70" fmla="*/ 484 w 819"/>
                <a:gd name="T71" fmla="*/ 205 h 820"/>
                <a:gd name="T72" fmla="*/ 506 w 819"/>
                <a:gd name="T73" fmla="*/ 133 h 820"/>
                <a:gd name="T74" fmla="*/ 534 w 819"/>
                <a:gd name="T75" fmla="*/ 157 h 820"/>
                <a:gd name="T76" fmla="*/ 525 w 819"/>
                <a:gd name="T77" fmla="*/ 229 h 820"/>
                <a:gd name="T78" fmla="*/ 568 w 819"/>
                <a:gd name="T79" fmla="*/ 286 h 820"/>
                <a:gd name="T80" fmla="*/ 639 w 819"/>
                <a:gd name="T81" fmla="*/ 295 h 820"/>
                <a:gd name="T82" fmla="*/ 680 w 819"/>
                <a:gd name="T83" fmla="*/ 271 h 820"/>
                <a:gd name="T84" fmla="*/ 789 w 819"/>
                <a:gd name="T85" fmla="*/ 163 h 820"/>
                <a:gd name="T86" fmla="*/ 818 w 819"/>
                <a:gd name="T87" fmla="*/ 256 h 820"/>
                <a:gd name="T88" fmla="*/ 807 w 819"/>
                <a:gd name="T89" fmla="*/ 341 h 820"/>
                <a:gd name="T90" fmla="*/ 678 w 819"/>
                <a:gd name="T91" fmla="*/ 489 h 820"/>
                <a:gd name="T92" fmla="*/ 622 w 819"/>
                <a:gd name="T93" fmla="*/ 520 h 820"/>
                <a:gd name="T94" fmla="*/ 576 w 819"/>
                <a:gd name="T95" fmla="*/ 519 h 820"/>
                <a:gd name="T96" fmla="*/ 499 w 819"/>
                <a:gd name="T97" fmla="*/ 495 h 820"/>
                <a:gd name="T98" fmla="*/ 167 w 819"/>
                <a:gd name="T99" fmla="*/ 804 h 820"/>
                <a:gd name="T100" fmla="*/ 82 w 819"/>
                <a:gd name="T101" fmla="*/ 816 h 820"/>
                <a:gd name="T102" fmla="*/ 16 w 819"/>
                <a:gd name="T103" fmla="*/ 764 h 820"/>
                <a:gd name="T104" fmla="*/ 4 w 819"/>
                <a:gd name="T105" fmla="*/ 678 h 820"/>
                <a:gd name="T106" fmla="*/ 338 w 819"/>
                <a:gd name="T107" fmla="*/ 354 h 820"/>
                <a:gd name="T108" fmla="*/ 300 w 819"/>
                <a:gd name="T109" fmla="*/ 266 h 820"/>
                <a:gd name="T110" fmla="*/ 318 w 819"/>
                <a:gd name="T111" fmla="*/ 174 h 820"/>
                <a:gd name="T112" fmla="*/ 463 w 819"/>
                <a:gd name="T113" fmla="*/ 24 h 820"/>
                <a:gd name="T114" fmla="*/ 548 w 819"/>
                <a:gd name="T115"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9" h="820">
                  <a:moveTo>
                    <a:pt x="111" y="689"/>
                  </a:moveTo>
                  <a:lnTo>
                    <a:pt x="118" y="690"/>
                  </a:lnTo>
                  <a:lnTo>
                    <a:pt x="123" y="693"/>
                  </a:lnTo>
                  <a:lnTo>
                    <a:pt x="127" y="697"/>
                  </a:lnTo>
                  <a:lnTo>
                    <a:pt x="130" y="702"/>
                  </a:lnTo>
                  <a:lnTo>
                    <a:pt x="131" y="707"/>
                  </a:lnTo>
                  <a:lnTo>
                    <a:pt x="130" y="714"/>
                  </a:lnTo>
                  <a:lnTo>
                    <a:pt x="127" y="719"/>
                  </a:lnTo>
                  <a:lnTo>
                    <a:pt x="123" y="723"/>
                  </a:lnTo>
                  <a:lnTo>
                    <a:pt x="118" y="726"/>
                  </a:lnTo>
                  <a:lnTo>
                    <a:pt x="111" y="727"/>
                  </a:lnTo>
                  <a:lnTo>
                    <a:pt x="106" y="726"/>
                  </a:lnTo>
                  <a:lnTo>
                    <a:pt x="101" y="723"/>
                  </a:lnTo>
                  <a:lnTo>
                    <a:pt x="97" y="719"/>
                  </a:lnTo>
                  <a:lnTo>
                    <a:pt x="94" y="714"/>
                  </a:lnTo>
                  <a:lnTo>
                    <a:pt x="93" y="707"/>
                  </a:lnTo>
                  <a:lnTo>
                    <a:pt x="94" y="703"/>
                  </a:lnTo>
                  <a:lnTo>
                    <a:pt x="96" y="698"/>
                  </a:lnTo>
                  <a:lnTo>
                    <a:pt x="98" y="694"/>
                  </a:lnTo>
                  <a:lnTo>
                    <a:pt x="102" y="692"/>
                  </a:lnTo>
                  <a:lnTo>
                    <a:pt x="107" y="690"/>
                  </a:lnTo>
                  <a:lnTo>
                    <a:pt x="111" y="689"/>
                  </a:lnTo>
                  <a:close/>
                  <a:moveTo>
                    <a:pt x="548" y="0"/>
                  </a:moveTo>
                  <a:lnTo>
                    <a:pt x="548" y="0"/>
                  </a:lnTo>
                  <a:lnTo>
                    <a:pt x="584" y="3"/>
                  </a:lnTo>
                  <a:lnTo>
                    <a:pt x="620" y="13"/>
                  </a:lnTo>
                  <a:lnTo>
                    <a:pt x="657" y="29"/>
                  </a:lnTo>
                  <a:lnTo>
                    <a:pt x="641" y="46"/>
                  </a:lnTo>
                  <a:lnTo>
                    <a:pt x="641" y="46"/>
                  </a:lnTo>
                  <a:lnTo>
                    <a:pt x="548" y="139"/>
                  </a:lnTo>
                  <a:lnTo>
                    <a:pt x="522" y="113"/>
                  </a:lnTo>
                  <a:lnTo>
                    <a:pt x="591" y="44"/>
                  </a:lnTo>
                  <a:lnTo>
                    <a:pt x="569" y="38"/>
                  </a:lnTo>
                  <a:lnTo>
                    <a:pt x="548" y="37"/>
                  </a:lnTo>
                  <a:lnTo>
                    <a:pt x="548" y="37"/>
                  </a:lnTo>
                  <a:lnTo>
                    <a:pt x="534" y="38"/>
                  </a:lnTo>
                  <a:lnTo>
                    <a:pt x="517" y="41"/>
                  </a:lnTo>
                  <a:lnTo>
                    <a:pt x="500" y="46"/>
                  </a:lnTo>
                  <a:lnTo>
                    <a:pt x="483" y="55"/>
                  </a:lnTo>
                  <a:lnTo>
                    <a:pt x="467" y="68"/>
                  </a:lnTo>
                  <a:lnTo>
                    <a:pt x="368" y="170"/>
                  </a:lnTo>
                  <a:lnTo>
                    <a:pt x="351" y="191"/>
                  </a:lnTo>
                  <a:lnTo>
                    <a:pt x="339" y="215"/>
                  </a:lnTo>
                  <a:lnTo>
                    <a:pt x="335" y="237"/>
                  </a:lnTo>
                  <a:lnTo>
                    <a:pt x="336" y="262"/>
                  </a:lnTo>
                  <a:lnTo>
                    <a:pt x="343" y="288"/>
                  </a:lnTo>
                  <a:lnTo>
                    <a:pt x="357" y="316"/>
                  </a:lnTo>
                  <a:lnTo>
                    <a:pt x="377" y="346"/>
                  </a:lnTo>
                  <a:lnTo>
                    <a:pt x="377" y="346"/>
                  </a:lnTo>
                  <a:lnTo>
                    <a:pt x="378" y="349"/>
                  </a:lnTo>
                  <a:lnTo>
                    <a:pt x="379" y="352"/>
                  </a:lnTo>
                  <a:lnTo>
                    <a:pt x="381" y="356"/>
                  </a:lnTo>
                  <a:lnTo>
                    <a:pt x="379" y="360"/>
                  </a:lnTo>
                  <a:lnTo>
                    <a:pt x="378" y="364"/>
                  </a:lnTo>
                  <a:lnTo>
                    <a:pt x="376" y="368"/>
                  </a:lnTo>
                  <a:lnTo>
                    <a:pt x="372" y="371"/>
                  </a:lnTo>
                  <a:lnTo>
                    <a:pt x="373" y="372"/>
                  </a:lnTo>
                  <a:lnTo>
                    <a:pt x="59" y="655"/>
                  </a:lnTo>
                  <a:lnTo>
                    <a:pt x="47" y="671"/>
                  </a:lnTo>
                  <a:lnTo>
                    <a:pt x="39" y="688"/>
                  </a:lnTo>
                  <a:lnTo>
                    <a:pt x="37" y="707"/>
                  </a:lnTo>
                  <a:lnTo>
                    <a:pt x="41" y="731"/>
                  </a:lnTo>
                  <a:lnTo>
                    <a:pt x="51" y="752"/>
                  </a:lnTo>
                  <a:lnTo>
                    <a:pt x="68" y="767"/>
                  </a:lnTo>
                  <a:lnTo>
                    <a:pt x="88" y="778"/>
                  </a:lnTo>
                  <a:lnTo>
                    <a:pt x="111" y="782"/>
                  </a:lnTo>
                  <a:lnTo>
                    <a:pt x="131" y="779"/>
                  </a:lnTo>
                  <a:lnTo>
                    <a:pt x="149" y="773"/>
                  </a:lnTo>
                  <a:lnTo>
                    <a:pt x="165" y="761"/>
                  </a:lnTo>
                  <a:lnTo>
                    <a:pt x="449" y="445"/>
                  </a:lnTo>
                  <a:lnTo>
                    <a:pt x="449" y="445"/>
                  </a:lnTo>
                  <a:lnTo>
                    <a:pt x="451" y="443"/>
                  </a:lnTo>
                  <a:lnTo>
                    <a:pt x="455" y="440"/>
                  </a:lnTo>
                  <a:lnTo>
                    <a:pt x="459" y="439"/>
                  </a:lnTo>
                  <a:lnTo>
                    <a:pt x="465" y="438"/>
                  </a:lnTo>
                  <a:lnTo>
                    <a:pt x="467" y="438"/>
                  </a:lnTo>
                  <a:lnTo>
                    <a:pt x="471" y="439"/>
                  </a:lnTo>
                  <a:lnTo>
                    <a:pt x="474" y="441"/>
                  </a:lnTo>
                  <a:lnTo>
                    <a:pt x="474" y="440"/>
                  </a:lnTo>
                  <a:lnTo>
                    <a:pt x="501" y="456"/>
                  </a:lnTo>
                  <a:lnTo>
                    <a:pt x="526" y="466"/>
                  </a:lnTo>
                  <a:lnTo>
                    <a:pt x="550" y="474"/>
                  </a:lnTo>
                  <a:lnTo>
                    <a:pt x="571" y="479"/>
                  </a:lnTo>
                  <a:lnTo>
                    <a:pt x="586" y="482"/>
                  </a:lnTo>
                  <a:lnTo>
                    <a:pt x="597" y="483"/>
                  </a:lnTo>
                  <a:lnTo>
                    <a:pt x="601" y="485"/>
                  </a:lnTo>
                  <a:lnTo>
                    <a:pt x="620" y="482"/>
                  </a:lnTo>
                  <a:lnTo>
                    <a:pt x="637" y="474"/>
                  </a:lnTo>
                  <a:lnTo>
                    <a:pt x="652" y="462"/>
                  </a:lnTo>
                  <a:lnTo>
                    <a:pt x="752" y="360"/>
                  </a:lnTo>
                  <a:lnTo>
                    <a:pt x="768" y="339"/>
                  </a:lnTo>
                  <a:lnTo>
                    <a:pt x="777" y="314"/>
                  </a:lnTo>
                  <a:lnTo>
                    <a:pt x="783" y="288"/>
                  </a:lnTo>
                  <a:lnTo>
                    <a:pt x="781" y="258"/>
                  </a:lnTo>
                  <a:lnTo>
                    <a:pt x="776" y="228"/>
                  </a:lnTo>
                  <a:lnTo>
                    <a:pt x="707" y="297"/>
                  </a:lnTo>
                  <a:lnTo>
                    <a:pt x="707" y="297"/>
                  </a:lnTo>
                  <a:lnTo>
                    <a:pt x="687" y="313"/>
                  </a:lnTo>
                  <a:lnTo>
                    <a:pt x="665" y="325"/>
                  </a:lnTo>
                  <a:lnTo>
                    <a:pt x="640" y="333"/>
                  </a:lnTo>
                  <a:lnTo>
                    <a:pt x="614" y="335"/>
                  </a:lnTo>
                  <a:lnTo>
                    <a:pt x="585" y="332"/>
                  </a:lnTo>
                  <a:lnTo>
                    <a:pt x="557" y="322"/>
                  </a:lnTo>
                  <a:lnTo>
                    <a:pt x="533" y="307"/>
                  </a:lnTo>
                  <a:lnTo>
                    <a:pt x="513" y="287"/>
                  </a:lnTo>
                  <a:lnTo>
                    <a:pt x="497" y="262"/>
                  </a:lnTo>
                  <a:lnTo>
                    <a:pt x="487" y="235"/>
                  </a:lnTo>
                  <a:lnTo>
                    <a:pt x="484" y="205"/>
                  </a:lnTo>
                  <a:lnTo>
                    <a:pt x="487" y="178"/>
                  </a:lnTo>
                  <a:lnTo>
                    <a:pt x="495" y="155"/>
                  </a:lnTo>
                  <a:lnTo>
                    <a:pt x="506" y="133"/>
                  </a:lnTo>
                  <a:lnTo>
                    <a:pt x="522" y="113"/>
                  </a:lnTo>
                  <a:lnTo>
                    <a:pt x="548" y="139"/>
                  </a:lnTo>
                  <a:lnTo>
                    <a:pt x="534" y="157"/>
                  </a:lnTo>
                  <a:lnTo>
                    <a:pt x="525" y="180"/>
                  </a:lnTo>
                  <a:lnTo>
                    <a:pt x="521" y="205"/>
                  </a:lnTo>
                  <a:lnTo>
                    <a:pt x="525" y="229"/>
                  </a:lnTo>
                  <a:lnTo>
                    <a:pt x="534" y="252"/>
                  </a:lnTo>
                  <a:lnTo>
                    <a:pt x="548" y="271"/>
                  </a:lnTo>
                  <a:lnTo>
                    <a:pt x="568" y="286"/>
                  </a:lnTo>
                  <a:lnTo>
                    <a:pt x="589" y="295"/>
                  </a:lnTo>
                  <a:lnTo>
                    <a:pt x="614" y="297"/>
                  </a:lnTo>
                  <a:lnTo>
                    <a:pt x="639" y="295"/>
                  </a:lnTo>
                  <a:lnTo>
                    <a:pt x="661" y="286"/>
                  </a:lnTo>
                  <a:lnTo>
                    <a:pt x="680" y="271"/>
                  </a:lnTo>
                  <a:lnTo>
                    <a:pt x="680" y="271"/>
                  </a:lnTo>
                  <a:lnTo>
                    <a:pt x="773" y="178"/>
                  </a:lnTo>
                  <a:lnTo>
                    <a:pt x="773" y="178"/>
                  </a:lnTo>
                  <a:lnTo>
                    <a:pt x="789" y="163"/>
                  </a:lnTo>
                  <a:lnTo>
                    <a:pt x="803" y="193"/>
                  </a:lnTo>
                  <a:lnTo>
                    <a:pt x="813" y="224"/>
                  </a:lnTo>
                  <a:lnTo>
                    <a:pt x="818" y="256"/>
                  </a:lnTo>
                  <a:lnTo>
                    <a:pt x="819" y="286"/>
                  </a:lnTo>
                  <a:lnTo>
                    <a:pt x="815" y="314"/>
                  </a:lnTo>
                  <a:lnTo>
                    <a:pt x="807" y="341"/>
                  </a:lnTo>
                  <a:lnTo>
                    <a:pt x="796" y="366"/>
                  </a:lnTo>
                  <a:lnTo>
                    <a:pt x="777" y="386"/>
                  </a:lnTo>
                  <a:lnTo>
                    <a:pt x="678" y="489"/>
                  </a:lnTo>
                  <a:lnTo>
                    <a:pt x="661" y="503"/>
                  </a:lnTo>
                  <a:lnTo>
                    <a:pt x="641" y="513"/>
                  </a:lnTo>
                  <a:lnTo>
                    <a:pt x="622" y="520"/>
                  </a:lnTo>
                  <a:lnTo>
                    <a:pt x="601" y="521"/>
                  </a:lnTo>
                  <a:lnTo>
                    <a:pt x="591" y="521"/>
                  </a:lnTo>
                  <a:lnTo>
                    <a:pt x="576" y="519"/>
                  </a:lnTo>
                  <a:lnTo>
                    <a:pt x="555" y="513"/>
                  </a:lnTo>
                  <a:lnTo>
                    <a:pt x="529" y="507"/>
                  </a:lnTo>
                  <a:lnTo>
                    <a:pt x="499" y="495"/>
                  </a:lnTo>
                  <a:lnTo>
                    <a:pt x="468" y="479"/>
                  </a:lnTo>
                  <a:lnTo>
                    <a:pt x="191" y="787"/>
                  </a:lnTo>
                  <a:lnTo>
                    <a:pt x="167" y="804"/>
                  </a:lnTo>
                  <a:lnTo>
                    <a:pt x="141" y="816"/>
                  </a:lnTo>
                  <a:lnTo>
                    <a:pt x="111" y="820"/>
                  </a:lnTo>
                  <a:lnTo>
                    <a:pt x="82" y="816"/>
                  </a:lnTo>
                  <a:lnTo>
                    <a:pt x="55" y="804"/>
                  </a:lnTo>
                  <a:lnTo>
                    <a:pt x="33" y="787"/>
                  </a:lnTo>
                  <a:lnTo>
                    <a:pt x="16" y="764"/>
                  </a:lnTo>
                  <a:lnTo>
                    <a:pt x="4" y="737"/>
                  </a:lnTo>
                  <a:lnTo>
                    <a:pt x="0" y="707"/>
                  </a:lnTo>
                  <a:lnTo>
                    <a:pt x="4" y="678"/>
                  </a:lnTo>
                  <a:lnTo>
                    <a:pt x="16" y="651"/>
                  </a:lnTo>
                  <a:lnTo>
                    <a:pt x="33" y="629"/>
                  </a:lnTo>
                  <a:lnTo>
                    <a:pt x="338" y="354"/>
                  </a:lnTo>
                  <a:lnTo>
                    <a:pt x="321" y="325"/>
                  </a:lnTo>
                  <a:lnTo>
                    <a:pt x="308" y="296"/>
                  </a:lnTo>
                  <a:lnTo>
                    <a:pt x="300" y="266"/>
                  </a:lnTo>
                  <a:lnTo>
                    <a:pt x="298" y="236"/>
                  </a:lnTo>
                  <a:lnTo>
                    <a:pt x="304" y="206"/>
                  </a:lnTo>
                  <a:lnTo>
                    <a:pt x="318" y="174"/>
                  </a:lnTo>
                  <a:lnTo>
                    <a:pt x="342" y="144"/>
                  </a:lnTo>
                  <a:lnTo>
                    <a:pt x="441" y="42"/>
                  </a:lnTo>
                  <a:lnTo>
                    <a:pt x="463" y="24"/>
                  </a:lnTo>
                  <a:lnTo>
                    <a:pt x="489" y="11"/>
                  </a:lnTo>
                  <a:lnTo>
                    <a:pt x="518" y="3"/>
                  </a:lnTo>
                  <a:lnTo>
                    <a:pt x="548" y="0"/>
                  </a:lnTo>
                  <a:close/>
                </a:path>
              </a:pathLst>
            </a:custGeom>
            <a:solidFill>
              <a:schemeClr val="bg1"/>
            </a:solidFill>
            <a:ln w="0">
              <a:noFill/>
              <a:prstDash val="solid"/>
              <a:round/>
            </a:ln>
          </p:spPr>
          <p:txBody>
            <a:bodyPr vert="horz" wrap="square" lIns="67204" tIns="33602" rIns="67204" bIns="33602" numCol="1" anchor="t" anchorCtr="0" compatLnSpc="1"/>
            <a:lstStyle/>
            <a:p>
              <a:endParaRPr lang="zh-CN" altLang="en-US" sz="975"/>
            </a:p>
          </p:txBody>
        </p:sp>
        <p:sp>
          <p:nvSpPr>
            <p:cNvPr id="17" name="文本框 16">
              <a:extLst>
                <a:ext uri="{FF2B5EF4-FFF2-40B4-BE49-F238E27FC236}">
                  <a16:creationId xmlns:a16="http://schemas.microsoft.com/office/drawing/2014/main" id="{38A0967F-8510-4770-96FE-A364B0005AD0}"/>
                </a:ext>
              </a:extLst>
            </p:cNvPr>
            <p:cNvSpPr txBox="1"/>
            <p:nvPr/>
          </p:nvSpPr>
          <p:spPr>
            <a:xfrm>
              <a:off x="8203483" y="3181090"/>
              <a:ext cx="1739900" cy="329781"/>
            </a:xfrm>
            <a:prstGeom prst="rect">
              <a:avLst/>
            </a:prstGeom>
            <a:noFill/>
          </p:spPr>
          <p:txBody>
            <a:bodyPr wrap="square" rtlCol="0">
              <a:spAutoFit/>
            </a:bodyPr>
            <a:lstStyle/>
            <a:p>
              <a:pPr algn="ctr"/>
              <a:r>
                <a:rPr lang="en-US" altLang="zh-CN" sz="975" dirty="0">
                  <a:solidFill>
                    <a:schemeClr val="bg1"/>
                  </a:solidFill>
                  <a:latin typeface="华文细黑" panose="02010600040101010101" pitchFamily="2" charset="-122"/>
                  <a:ea typeface="华文细黑" panose="02010600040101010101" pitchFamily="2" charset="-122"/>
                </a:rPr>
                <a:t>Teamwork</a:t>
              </a:r>
              <a:endParaRPr lang="zh-CN" altLang="en-US" sz="975" dirty="0">
                <a:solidFill>
                  <a:schemeClr val="bg1"/>
                </a:solidFill>
                <a:latin typeface="华文细黑" panose="02010600040101010101" pitchFamily="2" charset="-122"/>
                <a:ea typeface="华文细黑" panose="02010600040101010101" pitchFamily="2" charset="-122"/>
              </a:endParaRPr>
            </a:p>
          </p:txBody>
        </p:sp>
      </p:grpSp>
      <p:sp>
        <p:nvSpPr>
          <p:cNvPr id="18" name="文本框 17">
            <a:extLst>
              <a:ext uri="{FF2B5EF4-FFF2-40B4-BE49-F238E27FC236}">
                <a16:creationId xmlns:a16="http://schemas.microsoft.com/office/drawing/2014/main" id="{D53CFD43-CBDA-4A30-97F8-6A1264822469}"/>
              </a:ext>
            </a:extLst>
          </p:cNvPr>
          <p:cNvSpPr txBox="1"/>
          <p:nvPr/>
        </p:nvSpPr>
        <p:spPr>
          <a:xfrm>
            <a:off x="1090637" y="1856438"/>
            <a:ext cx="3058212" cy="2556726"/>
          </a:xfrm>
          <a:prstGeom prst="rect">
            <a:avLst/>
          </a:prstGeom>
          <a:noFill/>
        </p:spPr>
        <p:txBody>
          <a:bodyPr wrap="square" rtlCol="0">
            <a:spAutoFit/>
          </a:bodyPr>
          <a:lstStyle/>
          <a:p>
            <a:pPr>
              <a:spcBef>
                <a:spcPts val="441"/>
              </a:spcBef>
            </a:pPr>
            <a:r>
              <a:rPr lang="zh-CN" altLang="en-US" sz="1764" dirty="0">
                <a:solidFill>
                  <a:schemeClr val="bg1"/>
                </a:solidFill>
                <a:latin typeface="华文细黑" panose="02010600040101010101" pitchFamily="2" charset="-122"/>
                <a:ea typeface="华文细黑" panose="02010600040101010101" pitchFamily="2" charset="-122"/>
                <a:cs typeface="Malgun Gothic Semilight" panose="020B0502040204020203" pitchFamily="34" charset="-122"/>
              </a:rPr>
              <a:t>小组成员</a:t>
            </a:r>
            <a:r>
              <a:rPr lang="en-US" altLang="zh-CN" sz="1764" dirty="0">
                <a:solidFill>
                  <a:schemeClr val="bg1"/>
                </a:solidFill>
                <a:latin typeface="华文细黑" panose="02010600040101010101" pitchFamily="2" charset="-122"/>
                <a:ea typeface="华文细黑" panose="02010600040101010101" pitchFamily="2" charset="-122"/>
                <a:cs typeface="Malgun Gothic Semilight" panose="020B0502040204020203" pitchFamily="34" charset="-122"/>
              </a:rPr>
              <a:t>:</a:t>
            </a:r>
          </a:p>
          <a:p>
            <a:pPr>
              <a:spcBef>
                <a:spcPts val="882"/>
              </a:spcBef>
            </a:pPr>
            <a:endParaRPr lang="en-US" altLang="zh-CN" sz="1200" dirty="0">
              <a:solidFill>
                <a:schemeClr val="bg1">
                  <a:lumMod val="85000"/>
                </a:schemeClr>
              </a:solidFill>
            </a:endParaRPr>
          </a:p>
          <a:p>
            <a:pPr>
              <a:spcBef>
                <a:spcPts val="882"/>
              </a:spcBef>
            </a:pPr>
            <a:endParaRPr lang="en-US" altLang="zh-CN" sz="1200" dirty="0">
              <a:solidFill>
                <a:schemeClr val="bg1">
                  <a:lumMod val="85000"/>
                </a:schemeClr>
              </a:solidFill>
            </a:endParaRPr>
          </a:p>
          <a:p>
            <a:pPr algn="ctr">
              <a:spcBef>
                <a:spcPts val="882"/>
              </a:spcBef>
            </a:pPr>
            <a:r>
              <a:rPr lang="en-US" altLang="zh-CN" sz="1400" dirty="0">
                <a:solidFill>
                  <a:schemeClr val="bg1">
                    <a:lumMod val="85000"/>
                  </a:schemeClr>
                </a:solidFill>
              </a:rPr>
              <a:t>Part 1	      191250204	</a:t>
            </a:r>
            <a:r>
              <a:rPr lang="zh-CN" altLang="en-US" sz="1400" dirty="0">
                <a:solidFill>
                  <a:schemeClr val="bg1">
                    <a:lumMod val="85000"/>
                  </a:schemeClr>
                </a:solidFill>
              </a:rPr>
              <a:t>陶泽华</a:t>
            </a:r>
            <a:endParaRPr lang="en-US" altLang="zh-CN" sz="1400" dirty="0">
              <a:solidFill>
                <a:schemeClr val="bg1">
                  <a:lumMod val="85000"/>
                </a:schemeClr>
              </a:solidFill>
            </a:endParaRPr>
          </a:p>
          <a:p>
            <a:pPr algn="ctr">
              <a:spcBef>
                <a:spcPts val="882"/>
              </a:spcBef>
            </a:pPr>
            <a:r>
              <a:rPr lang="en-US" altLang="zh-CN" sz="1400" dirty="0">
                <a:solidFill>
                  <a:schemeClr val="bg1">
                    <a:lumMod val="85000"/>
                  </a:schemeClr>
                </a:solidFill>
              </a:rPr>
              <a:t>Part 2       191250133	</a:t>
            </a:r>
            <a:r>
              <a:rPr lang="zh-CN" altLang="en-US" sz="1400" dirty="0">
                <a:solidFill>
                  <a:schemeClr val="bg1">
                    <a:lumMod val="85000"/>
                  </a:schemeClr>
                </a:solidFill>
              </a:rPr>
              <a:t>赵宇舟</a:t>
            </a:r>
            <a:endParaRPr lang="en-US" altLang="zh-CN" sz="1400" dirty="0">
              <a:solidFill>
                <a:schemeClr val="bg1">
                  <a:lumMod val="85000"/>
                </a:schemeClr>
              </a:solidFill>
            </a:endParaRPr>
          </a:p>
          <a:p>
            <a:pPr algn="ctr">
              <a:spcBef>
                <a:spcPts val="882"/>
              </a:spcBef>
            </a:pPr>
            <a:r>
              <a:rPr lang="en-US" altLang="zh-CN" sz="1400" dirty="0">
                <a:solidFill>
                  <a:schemeClr val="bg1">
                    <a:lumMod val="85000"/>
                  </a:schemeClr>
                </a:solidFill>
              </a:rPr>
              <a:t>Part 3       191250088	</a:t>
            </a:r>
            <a:r>
              <a:rPr lang="zh-CN" altLang="en-US" sz="1400" dirty="0">
                <a:solidFill>
                  <a:schemeClr val="bg1">
                    <a:lumMod val="85000"/>
                  </a:schemeClr>
                </a:solidFill>
              </a:rPr>
              <a:t>林正顺</a:t>
            </a:r>
            <a:endParaRPr lang="en-US" altLang="zh-CN" sz="1400" dirty="0">
              <a:solidFill>
                <a:schemeClr val="bg1">
                  <a:lumMod val="85000"/>
                </a:schemeClr>
              </a:solidFill>
            </a:endParaRPr>
          </a:p>
          <a:p>
            <a:pPr algn="ctr">
              <a:spcBef>
                <a:spcPts val="882"/>
              </a:spcBef>
            </a:pPr>
            <a:endParaRPr lang="en-US" altLang="zh-CN" sz="1200" dirty="0">
              <a:solidFill>
                <a:schemeClr val="bg1">
                  <a:lumMod val="85000"/>
                </a:schemeClr>
              </a:solidFill>
            </a:endParaRPr>
          </a:p>
          <a:p>
            <a:pPr>
              <a:spcBef>
                <a:spcPts val="882"/>
              </a:spcBef>
            </a:pPr>
            <a:endParaRPr lang="en-US" altLang="zh-CN" sz="1200" dirty="0">
              <a:solidFill>
                <a:schemeClr val="bg1">
                  <a:lumMod val="85000"/>
                </a:schemeClr>
              </a:solidFill>
            </a:endParaRPr>
          </a:p>
        </p:txBody>
      </p:sp>
      <p:sp>
        <p:nvSpPr>
          <p:cNvPr id="19" name="矩形 18">
            <a:extLst>
              <a:ext uri="{FF2B5EF4-FFF2-40B4-BE49-F238E27FC236}">
                <a16:creationId xmlns:a16="http://schemas.microsoft.com/office/drawing/2014/main" id="{C16F3F0C-65B8-4226-9EF1-D76387E36D3F}"/>
              </a:ext>
            </a:extLst>
          </p:cNvPr>
          <p:cNvSpPr/>
          <p:nvPr/>
        </p:nvSpPr>
        <p:spPr>
          <a:xfrm>
            <a:off x="806402" y="1062969"/>
            <a:ext cx="4383906" cy="338554"/>
          </a:xfrm>
          <a:prstGeom prst="rect">
            <a:avLst/>
          </a:prstGeom>
        </p:spPr>
        <p:txBody>
          <a:bodyPr wrap="square">
            <a:spAutoFit/>
          </a:bodyPr>
          <a:lstStyle/>
          <a:p>
            <a:pPr>
              <a:spcBef>
                <a:spcPts val="441"/>
              </a:spcBef>
            </a:pPr>
            <a:r>
              <a:rPr lang="en-US" altLang="zh-CN" sz="1600" dirty="0">
                <a:solidFill>
                  <a:schemeClr val="tx1">
                    <a:lumMod val="75000"/>
                    <a:lumOff val="25000"/>
                  </a:schemeClr>
                </a:solidFill>
                <a:latin typeface="华文细黑" panose="02010600040101010101" pitchFamily="2" charset="-122"/>
                <a:ea typeface="华文细黑" panose="02010600040101010101" pitchFamily="2" charset="-122"/>
              </a:rPr>
              <a:t>Unity and wisdom make the weak stronger.</a:t>
            </a:r>
          </a:p>
        </p:txBody>
      </p:sp>
      <p:pic>
        <p:nvPicPr>
          <p:cNvPr id="20" name="图片 19">
            <a:extLst>
              <a:ext uri="{FF2B5EF4-FFF2-40B4-BE49-F238E27FC236}">
                <a16:creationId xmlns:a16="http://schemas.microsoft.com/office/drawing/2014/main" id="{A1F0841D-15F4-F744-9B69-EF16DFBC52E5}"/>
              </a:ext>
            </a:extLst>
          </p:cNvPr>
          <p:cNvPicPr>
            <a:picLocks noChangeAspect="1"/>
          </p:cNvPicPr>
          <p:nvPr/>
        </p:nvPicPr>
        <p:blipFill rotWithShape="1">
          <a:blip r:embed="rId4"/>
          <a:srcRect l="2422" r="2422"/>
          <a:stretch/>
        </p:blipFill>
        <p:spPr>
          <a:xfrm>
            <a:off x="7450095" y="1506010"/>
            <a:ext cx="1527039" cy="1527040"/>
          </a:xfrm>
          <a:prstGeom prst="rect">
            <a:avLst/>
          </a:prstGeom>
        </p:spPr>
      </p:pic>
      <p:sp>
        <p:nvSpPr>
          <p:cNvPr id="21" name="Rectangle 24">
            <a:extLst>
              <a:ext uri="{FF2B5EF4-FFF2-40B4-BE49-F238E27FC236}">
                <a16:creationId xmlns:a16="http://schemas.microsoft.com/office/drawing/2014/main" id="{1FD38069-1625-A94E-A6F7-B317CDFEDCA2}"/>
              </a:ext>
            </a:extLst>
          </p:cNvPr>
          <p:cNvSpPr>
            <a:spLocks/>
          </p:cNvSpPr>
          <p:nvPr/>
        </p:nvSpPr>
        <p:spPr bwMode="auto">
          <a:xfrm>
            <a:off x="906212" y="486691"/>
            <a:ext cx="1782732" cy="397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defTabSz="1680210">
              <a:lnSpc>
                <a:spcPts val="3124"/>
              </a:lnSpc>
            </a:pPr>
            <a:r>
              <a:rPr lang="en-US" sz="2720" b="1" spc="184" dirty="0">
                <a:solidFill>
                  <a:schemeClr val="tx2"/>
                </a:solidFill>
                <a:latin typeface="Montserrat Semi" charset="0"/>
                <a:ea typeface="Montserrat Semi" charset="0"/>
                <a:cs typeface="Montserrat Semi" charset="0"/>
                <a:sym typeface="Bebas Neue" charset="0"/>
              </a:rPr>
              <a:t>OUR TEAM</a:t>
            </a:r>
          </a:p>
        </p:txBody>
      </p:sp>
      <p:pic>
        <p:nvPicPr>
          <p:cNvPr id="23" name="图片 22">
            <a:extLst>
              <a:ext uri="{FF2B5EF4-FFF2-40B4-BE49-F238E27FC236}">
                <a16:creationId xmlns:a16="http://schemas.microsoft.com/office/drawing/2014/main" id="{7B1B27BB-33C8-9046-B6D6-12C15D2BA2B2}"/>
              </a:ext>
            </a:extLst>
          </p:cNvPr>
          <p:cNvPicPr>
            <a:picLocks noChangeAspect="1"/>
          </p:cNvPicPr>
          <p:nvPr/>
        </p:nvPicPr>
        <p:blipFill>
          <a:blip r:embed="rId5"/>
          <a:stretch>
            <a:fillRect/>
          </a:stretch>
        </p:blipFill>
        <p:spPr>
          <a:xfrm>
            <a:off x="4400370" y="1504497"/>
            <a:ext cx="1522712" cy="1527040"/>
          </a:xfrm>
          <a:prstGeom prst="rect">
            <a:avLst/>
          </a:prstGeom>
        </p:spPr>
      </p:pic>
      <p:sp>
        <p:nvSpPr>
          <p:cNvPr id="24" name="Shape 2645">
            <a:extLst>
              <a:ext uri="{FF2B5EF4-FFF2-40B4-BE49-F238E27FC236}">
                <a16:creationId xmlns:a16="http://schemas.microsoft.com/office/drawing/2014/main" id="{5305ED07-47AC-4844-9E90-39DA228357B9}"/>
              </a:ext>
            </a:extLst>
          </p:cNvPr>
          <p:cNvSpPr/>
          <p:nvPr/>
        </p:nvSpPr>
        <p:spPr>
          <a:xfrm>
            <a:off x="7953987" y="3445425"/>
            <a:ext cx="536870" cy="39458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13997" tIns="13997" rIns="13997" bIns="13997" anchor="ctr"/>
          <a:lstStyle/>
          <a:p>
            <a:pPr defTabSz="1679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2" dirty="0">
              <a:solidFill>
                <a:schemeClr val="bg1"/>
              </a:solidFill>
            </a:endParaRPr>
          </a:p>
        </p:txBody>
      </p:sp>
    </p:spTree>
    <p:extLst>
      <p:ext uri="{BB962C8B-B14F-4D97-AF65-F5344CB8AC3E}">
        <p14:creationId xmlns:p14="http://schemas.microsoft.com/office/powerpoint/2010/main" val="3157322233"/>
      </p:ext>
    </p:extLst>
  </p:cSld>
  <p:clrMapOvr>
    <a:masterClrMapping/>
  </p:clrMapOvr>
  <p:transition spd="slow" advTm="40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0" presetClass="entr" presetSubtype="0"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3"/>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par>
                                <p:cTn id="15" presetID="2" presetClass="entr" presetSubtype="4" decel="10000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000" fill="hold"/>
                                        <p:tgtEl>
                                          <p:spTgt spid="18"/>
                                        </p:tgtEl>
                                        <p:attrNameLst>
                                          <p:attrName>ppt_x</p:attrName>
                                        </p:attrNameLst>
                                      </p:cBhvr>
                                      <p:tavLst>
                                        <p:tav tm="0">
                                          <p:val>
                                            <p:strVal val="#ppt_x"/>
                                          </p:val>
                                        </p:tav>
                                        <p:tav tm="100000">
                                          <p:val>
                                            <p:strVal val="#ppt_x"/>
                                          </p:val>
                                        </p:tav>
                                      </p:tavLst>
                                    </p:anim>
                                    <p:anim calcmode="lin" valueType="num">
                                      <p:cBhvr additive="base">
                                        <p:cTn id="18" dur="10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000" fill="hold"/>
                                        <p:tgtEl>
                                          <p:spTgt spid="3"/>
                                        </p:tgtEl>
                                        <p:attrNameLst>
                                          <p:attrName>ppt_x</p:attrName>
                                        </p:attrNameLst>
                                      </p:cBhvr>
                                      <p:tavLst>
                                        <p:tav tm="0">
                                          <p:val>
                                            <p:strVal val="#ppt_x"/>
                                          </p:val>
                                        </p:tav>
                                        <p:tav tm="100000">
                                          <p:val>
                                            <p:strVal val="#ppt_x"/>
                                          </p:val>
                                        </p:tav>
                                      </p:tavLst>
                                    </p:anim>
                                    <p:anim calcmode="lin" valueType="num">
                                      <p:cBhvr additive="base">
                                        <p:cTn id="22" dur="10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1"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ppt_x"/>
                                          </p:val>
                                        </p:tav>
                                        <p:tav tm="100000">
                                          <p:val>
                                            <p:strVal val="#ppt_x"/>
                                          </p:val>
                                        </p:tav>
                                      </p:tavLst>
                                    </p:anim>
                                    <p:anim calcmode="lin" valueType="num">
                                      <p:cBhvr additive="base">
                                        <p:cTn id="26" dur="1000" fill="hold"/>
                                        <p:tgtEl>
                                          <p:spTgt spid="7"/>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ppt_x"/>
                                          </p:val>
                                        </p:tav>
                                        <p:tav tm="100000">
                                          <p:val>
                                            <p:strVal val="#ppt_x"/>
                                          </p:val>
                                        </p:tav>
                                      </p:tavLst>
                                    </p:anim>
                                    <p:anim calcmode="lin" valueType="num">
                                      <p:cBhvr additive="base">
                                        <p:cTn id="30" dur="1000" fill="hold"/>
                                        <p:tgtEl>
                                          <p:spTgt spid="8"/>
                                        </p:tgtEl>
                                        <p:attrNameLst>
                                          <p:attrName>ppt_y</p:attrName>
                                        </p:attrNameLst>
                                      </p:cBhvr>
                                      <p:tavLst>
                                        <p:tav tm="0">
                                          <p:val>
                                            <p:strVal val="0-#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p:val>
                                            <p:strVal val="#ppt_x"/>
                                          </p:val>
                                        </p:tav>
                                        <p:tav tm="100000">
                                          <p:val>
                                            <p:strVal val="#ppt_x"/>
                                          </p:val>
                                        </p:tav>
                                      </p:tavLst>
                                    </p:anim>
                                    <p:anim calcmode="lin" valueType="num">
                                      <p:cBhvr additive="base">
                                        <p:cTn id="34" dur="1000" fill="hold"/>
                                        <p:tgtEl>
                                          <p:spTgt spid="5"/>
                                        </p:tgtEl>
                                        <p:attrNameLst>
                                          <p:attrName>ppt_y</p:attrName>
                                        </p:attrNameLst>
                                      </p:cBhvr>
                                      <p:tavLst>
                                        <p:tav tm="0">
                                          <p:val>
                                            <p:strVal val="1+#ppt_h/2"/>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8999537" cy="5040313"/>
          </a:xfrm>
          <a:prstGeom prst="rect">
            <a:avLst/>
          </a:prstGeom>
          <a:solidFill>
            <a:srgbClr val="192643">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3"/>
          </a:p>
        </p:txBody>
      </p:sp>
      <p:sp>
        <p:nvSpPr>
          <p:cNvPr id="10" name="文本框 9"/>
          <p:cNvSpPr txBox="1"/>
          <p:nvPr/>
        </p:nvSpPr>
        <p:spPr>
          <a:xfrm>
            <a:off x="7126662" y="188171"/>
            <a:ext cx="620683" cy="273280"/>
          </a:xfrm>
          <a:prstGeom prst="rect">
            <a:avLst/>
          </a:prstGeom>
          <a:noFill/>
        </p:spPr>
        <p:txBody>
          <a:bodyPr wrap="none" rtlCol="0">
            <a:spAutoFit/>
          </a:bodyPr>
          <a:lstStyle/>
          <a:p>
            <a:r>
              <a:rPr lang="en-US" altLang="zh-CN" sz="1176" dirty="0">
                <a:solidFill>
                  <a:schemeClr val="bg1">
                    <a:lumMod val="85000"/>
                  </a:schemeClr>
                </a:solidFill>
              </a:rPr>
              <a:t>Python</a:t>
            </a:r>
            <a:endParaRPr lang="zh-CN" altLang="en-US" sz="1176" dirty="0">
              <a:solidFill>
                <a:schemeClr val="bg1">
                  <a:lumMod val="85000"/>
                </a:schemeClr>
              </a:solidFill>
            </a:endParaRPr>
          </a:p>
        </p:txBody>
      </p:sp>
      <p:sp>
        <p:nvSpPr>
          <p:cNvPr id="12" name="文本框 11"/>
          <p:cNvSpPr txBox="1"/>
          <p:nvPr/>
        </p:nvSpPr>
        <p:spPr>
          <a:xfrm>
            <a:off x="7827242" y="188171"/>
            <a:ext cx="835485" cy="273280"/>
          </a:xfrm>
          <a:prstGeom prst="rect">
            <a:avLst/>
          </a:prstGeom>
          <a:noFill/>
        </p:spPr>
        <p:txBody>
          <a:bodyPr wrap="none" rtlCol="0">
            <a:spAutoFit/>
          </a:bodyPr>
          <a:lstStyle/>
          <a:p>
            <a:r>
              <a:rPr lang="en-US" altLang="zh-CN" sz="1176" dirty="0">
                <a:solidFill>
                  <a:schemeClr val="bg1">
                    <a:lumMod val="85000"/>
                  </a:schemeClr>
                </a:solidFill>
              </a:rPr>
              <a:t>Teamwork</a:t>
            </a:r>
            <a:endParaRPr lang="zh-CN" altLang="en-US" sz="1176" dirty="0">
              <a:solidFill>
                <a:schemeClr val="bg1">
                  <a:lumMod val="85000"/>
                </a:schemeClr>
              </a:solidFill>
            </a:endParaRPr>
          </a:p>
        </p:txBody>
      </p:sp>
      <p:sp>
        <p:nvSpPr>
          <p:cNvPr id="14" name="文本框 13"/>
          <p:cNvSpPr txBox="1"/>
          <p:nvPr/>
        </p:nvSpPr>
        <p:spPr>
          <a:xfrm>
            <a:off x="1849042" y="1237083"/>
            <a:ext cx="5507983" cy="1969898"/>
          </a:xfrm>
          <a:prstGeom prst="rect">
            <a:avLst/>
          </a:prstGeom>
          <a:noFill/>
        </p:spPr>
        <p:txBody>
          <a:bodyPr wrap="none" rtlCol="0">
            <a:spAutoFit/>
          </a:bodyPr>
          <a:lstStyle/>
          <a:p>
            <a:r>
              <a:rPr lang="en-US" altLang="zh-CN" sz="12201" b="1" dirty="0">
                <a:solidFill>
                  <a:schemeClr val="bg1">
                    <a:lumMod val="85000"/>
                  </a:schemeClr>
                </a:solidFill>
              </a:rPr>
              <a:t>THANKS</a:t>
            </a:r>
            <a:endParaRPr lang="zh-CN" altLang="en-US" sz="8453" b="1" dirty="0">
              <a:solidFill>
                <a:schemeClr val="bg1">
                  <a:lumMod val="85000"/>
                </a:schemeClr>
              </a:solidFill>
            </a:endParaRPr>
          </a:p>
        </p:txBody>
      </p:sp>
      <p:sp>
        <p:nvSpPr>
          <p:cNvPr id="15" name="矩形 14"/>
          <p:cNvSpPr/>
          <p:nvPr/>
        </p:nvSpPr>
        <p:spPr>
          <a:xfrm>
            <a:off x="3056907" y="3494616"/>
            <a:ext cx="2885724" cy="349462"/>
          </a:xfrm>
          <a:prstGeom prst="rect">
            <a:avLst/>
          </a:prstGeom>
          <a:solidFill>
            <a:srgbClr val="47857A"/>
          </a:solidFill>
          <a:ln>
            <a:solidFill>
              <a:srgbClr val="4785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3"/>
          </a:p>
        </p:txBody>
      </p:sp>
      <p:sp>
        <p:nvSpPr>
          <p:cNvPr id="16" name="矩形 15"/>
          <p:cNvSpPr/>
          <p:nvPr/>
        </p:nvSpPr>
        <p:spPr>
          <a:xfrm>
            <a:off x="3056907" y="3938389"/>
            <a:ext cx="2885724" cy="3494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3"/>
          </a:p>
        </p:txBody>
      </p:sp>
      <p:sp>
        <p:nvSpPr>
          <p:cNvPr id="19" name="文本框 18"/>
          <p:cNvSpPr txBox="1"/>
          <p:nvPr/>
        </p:nvSpPr>
        <p:spPr>
          <a:xfrm>
            <a:off x="3056907" y="3511369"/>
            <a:ext cx="2885724" cy="318549"/>
          </a:xfrm>
          <a:prstGeom prst="rect">
            <a:avLst/>
          </a:prstGeom>
          <a:noFill/>
        </p:spPr>
        <p:txBody>
          <a:bodyPr wrap="square" rtlCol="0">
            <a:spAutoFit/>
          </a:bodyPr>
          <a:lstStyle/>
          <a:p>
            <a:pPr algn="ctr"/>
            <a:r>
              <a:rPr lang="en-US" altLang="zh-CN" sz="1470" b="1" dirty="0">
                <a:solidFill>
                  <a:schemeClr val="bg1">
                    <a:lumMod val="85000"/>
                  </a:schemeClr>
                </a:solidFill>
              </a:rPr>
              <a:t>NJUSE《</a:t>
            </a:r>
            <a:r>
              <a:rPr lang="zh-CN" altLang="en-US" sz="1470" b="1" dirty="0">
                <a:solidFill>
                  <a:schemeClr val="bg1">
                    <a:lumMod val="85000"/>
                  </a:schemeClr>
                </a:solidFill>
              </a:rPr>
              <a:t>数据科学基础</a:t>
            </a:r>
            <a:r>
              <a:rPr lang="en-US" altLang="zh-CN" sz="1470" b="1" dirty="0">
                <a:solidFill>
                  <a:schemeClr val="bg1">
                    <a:lumMod val="85000"/>
                  </a:schemeClr>
                </a:solidFill>
              </a:rPr>
              <a:t>》</a:t>
            </a:r>
            <a:r>
              <a:rPr lang="zh-CN" altLang="en-US" sz="1470" b="1" dirty="0">
                <a:solidFill>
                  <a:schemeClr val="bg1">
                    <a:lumMod val="85000"/>
                  </a:schemeClr>
                </a:solidFill>
              </a:rPr>
              <a:t>大作业</a:t>
            </a:r>
          </a:p>
        </p:txBody>
      </p:sp>
      <p:sp>
        <p:nvSpPr>
          <p:cNvPr id="20" name="文本框 19"/>
          <p:cNvSpPr txBox="1"/>
          <p:nvPr/>
        </p:nvSpPr>
        <p:spPr>
          <a:xfrm>
            <a:off x="3056907" y="3962110"/>
            <a:ext cx="2885724" cy="318549"/>
          </a:xfrm>
          <a:prstGeom prst="rect">
            <a:avLst/>
          </a:prstGeom>
          <a:noFill/>
        </p:spPr>
        <p:txBody>
          <a:bodyPr wrap="square" rtlCol="0">
            <a:spAutoFit/>
          </a:bodyPr>
          <a:lstStyle/>
          <a:p>
            <a:pPr algn="ctr"/>
            <a:r>
              <a:rPr lang="zh-CN" altLang="en-US" sz="1470" b="1" dirty="0">
                <a:solidFill>
                  <a:schemeClr val="bg1">
                    <a:lumMod val="85000"/>
                  </a:schemeClr>
                </a:solidFill>
              </a:rPr>
              <a:t>陶泽华、赵宇舟、林正顺</a:t>
            </a:r>
          </a:p>
        </p:txBody>
      </p:sp>
    </p:spTree>
    <p:extLst>
      <p:ext uri="{BB962C8B-B14F-4D97-AF65-F5344CB8AC3E}">
        <p14:creationId xmlns:p14="http://schemas.microsoft.com/office/powerpoint/2010/main" val="164484355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3250601" cy="5040312"/>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7186" y="0"/>
            <a:ext cx="1798736" cy="5040313"/>
            <a:chOff x="1320800" y="0"/>
            <a:chExt cx="2436813" cy="6858001"/>
          </a:xfrm>
        </p:grpSpPr>
        <p:sp>
          <p:nvSpPr>
            <p:cNvPr id="3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3" name="文本框 2">
            <a:extLst>
              <a:ext uri="{FF2B5EF4-FFF2-40B4-BE49-F238E27FC236}">
                <a16:creationId xmlns:a16="http://schemas.microsoft.com/office/drawing/2014/main" id="{F54CA562-D03C-C149-BAD6-AC2C192EB59E}"/>
              </a:ext>
            </a:extLst>
          </p:cNvPr>
          <p:cNvSpPr txBox="1"/>
          <p:nvPr/>
        </p:nvSpPr>
        <p:spPr>
          <a:xfrm>
            <a:off x="394925" y="504031"/>
            <a:ext cx="2052260" cy="375223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zh-CN" altLang="en-US"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利用</a:t>
            </a:r>
            <a:r>
              <a:rPr kumimoji="0" lang="en-US" altLang="zh-CN"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python</a:t>
            </a:r>
            <a:r>
              <a:rPr kumimoji="0" lang="zh-CN" altLang="en-US"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和一系列库进行新闻、</a:t>
            </a:r>
            <a:r>
              <a:rPr kumimoji="0" lang="en-US" altLang="zh-CN"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b</a:t>
            </a:r>
            <a:r>
              <a:rPr kumimoji="0" lang="zh-CN" altLang="en-US"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rPr>
              <a:t>站评论和微博评论的爬取</a:t>
            </a:r>
            <a:endParaRPr kumimoji="1" lang="en-US" altLang="zh-CN" sz="2900" b="0" i="0" u="none" strike="noStrike" kern="1200" cap="none" spc="0" normalizeH="0" baseline="0" noProof="0">
              <a:ln>
                <a:noFill/>
              </a:ln>
              <a:solidFill>
                <a:srgbClr val="FFFFFF"/>
              </a:solidFill>
              <a:effectLst/>
              <a:uLnTx/>
              <a:uFillTx/>
              <a:latin typeface="Calibri Light"/>
              <a:ea typeface="等线 Light" panose="02010600030101010101" pitchFamily="2" charset="-122"/>
              <a:cs typeface="+mn-cs"/>
            </a:endParaRPr>
          </a:p>
        </p:txBody>
      </p:sp>
      <p:grpSp>
        <p:nvGrpSpPr>
          <p:cNvPr id="2" name="组合 1"/>
          <p:cNvGrpSpPr/>
          <p:nvPr/>
        </p:nvGrpSpPr>
        <p:grpSpPr>
          <a:xfrm>
            <a:off x="3777195" y="213360"/>
            <a:ext cx="4827417" cy="4612640"/>
            <a:chOff x="3788826" y="-9389"/>
            <a:chExt cx="5040313" cy="5040313"/>
          </a:xfrm>
        </p:grpSpPr>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26" y="-9389"/>
              <a:ext cx="5040313" cy="5040313"/>
            </a:xfrm>
            <a:prstGeom prst="rect">
              <a:avLst/>
            </a:prstGeom>
          </p:spPr>
        </p:pic>
        <p:pic>
          <p:nvPicPr>
            <p:cNvPr id="28" name="图片 27"/>
            <p:cNvPicPr>
              <a:picLocks noChangeAspect="1"/>
            </p:cNvPicPr>
            <p:nvPr/>
          </p:nvPicPr>
          <p:blipFill>
            <a:blip r:embed="rId4"/>
            <a:stretch>
              <a:fillRect/>
            </a:stretch>
          </p:blipFill>
          <p:spPr>
            <a:xfrm>
              <a:off x="4943533" y="1364782"/>
              <a:ext cx="2759215" cy="1729111"/>
            </a:xfrm>
            <a:prstGeom prst="rect">
              <a:avLst/>
            </a:prstGeom>
          </p:spPr>
        </p:pic>
      </p:grpSp>
    </p:spTree>
    <p:extLst>
      <p:ext uri="{BB962C8B-B14F-4D97-AF65-F5344CB8AC3E}">
        <p14:creationId xmlns:p14="http://schemas.microsoft.com/office/powerpoint/2010/main" val="353698853"/>
      </p:ext>
    </p:extLst>
  </p:cSld>
  <p:clrMapOvr>
    <a:masterClrMapping/>
  </p:clrMapOvr>
  <p:transition spd="slow" advTm="3297">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文本&#10;&#10;描述已自动生成">
            <a:extLst>
              <a:ext uri="{FF2B5EF4-FFF2-40B4-BE49-F238E27FC236}">
                <a16:creationId xmlns:a16="http://schemas.microsoft.com/office/drawing/2014/main" id="{20B37930-FBCA-3F4E-933E-43702943DB96}"/>
              </a:ext>
            </a:extLst>
          </p:cNvPr>
          <p:cNvPicPr>
            <a:picLocks noChangeAspect="1"/>
          </p:cNvPicPr>
          <p:nvPr/>
        </p:nvPicPr>
        <p:blipFill rotWithShape="1">
          <a:blip r:embed="rId3">
            <a:extLst>
              <a:ext uri="{28A0092B-C50C-407E-A947-70E740481C1C}">
                <a14:useLocalDpi xmlns:a14="http://schemas.microsoft.com/office/drawing/2010/main" val="0"/>
              </a:ext>
            </a:extLst>
          </a:blip>
          <a:srcRect t="14493" r="1" b="6346"/>
          <a:stretch/>
        </p:blipFill>
        <p:spPr>
          <a:xfrm>
            <a:off x="20" y="10"/>
            <a:ext cx="8999517" cy="5040302"/>
          </a:xfrm>
          <a:prstGeom prst="rect">
            <a:avLst/>
          </a:prstGeom>
        </p:spPr>
      </p:pic>
      <p:sp>
        <p:nvSpPr>
          <p:cNvPr id="4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527733" y="1673940"/>
            <a:ext cx="3471804" cy="3366372"/>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4572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a:ea typeface="+mn-ea"/>
              <a:cs typeface="+mn-cs"/>
            </a:endParaRPr>
          </a:p>
        </p:txBody>
      </p:sp>
      <p:sp>
        <p:nvSpPr>
          <p:cNvPr id="33" name="Rectangle 56"/>
          <p:cNvSpPr/>
          <p:nvPr/>
        </p:nvSpPr>
        <p:spPr bwMode="auto">
          <a:xfrm>
            <a:off x="5921463" y="2375319"/>
            <a:ext cx="2843388" cy="1347946"/>
          </a:xfrm>
          <a:prstGeom prst="rect">
            <a:avLst/>
          </a:prstGeom>
        </p:spPr>
        <p:txBody>
          <a:bodyPr vert="horz" lIns="91440" tIns="45720" rIns="91440" bIns="45720" rtlCol="0" anchor="b" anchorCtr="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900" b="1" i="0" u="none" strike="noStrike" kern="1200" cap="none" spc="184" normalizeH="0" baseline="0" noProof="0">
                <a:ln>
                  <a:noFill/>
                </a:ln>
                <a:solidFill>
                  <a:prstClr val="black"/>
                </a:solidFill>
                <a:effectLst/>
                <a:uLnTx/>
                <a:uFillTx/>
                <a:latin typeface="Calibri Light"/>
                <a:ea typeface="+mn-ea"/>
                <a:cs typeface="+mn-cs"/>
                <a:sym typeface="Bebas Neue" charset="0"/>
              </a:rPr>
              <a:t>News</a:t>
            </a:r>
          </a:p>
        </p:txBody>
      </p:sp>
      <p:cxnSp>
        <p:nvCxnSpPr>
          <p:cNvPr id="49" name="Straight Connector 4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97916" y="3765750"/>
            <a:ext cx="690481"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184110"/>
      </p:ext>
    </p:extLst>
  </p:cSld>
  <p:clrMapOvr>
    <a:masterClrMapping/>
  </p:clrMapOvr>
  <p:transition spd="slow" advTm="2630">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9537" cy="504031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56"/>
          <p:cNvSpPr/>
          <p:nvPr/>
        </p:nvSpPr>
        <p:spPr bwMode="auto">
          <a:xfrm>
            <a:off x="6712373" y="454701"/>
            <a:ext cx="1929432" cy="3523785"/>
          </a:xfrm>
          <a:prstGeom prst="rect">
            <a:avLst/>
          </a:prstGeom>
        </p:spPr>
        <p:txBody>
          <a:bodyPr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600" b="1" i="0" u="none" strike="noStrike" kern="1200" cap="none" spc="184" normalizeH="0" baseline="0" noProof="0" dirty="0" err="1">
                <a:ln>
                  <a:noFill/>
                </a:ln>
                <a:solidFill>
                  <a:srgbClr val="FFFFFF"/>
                </a:solidFill>
                <a:effectLst/>
                <a:uLnTx/>
                <a:uFillTx/>
                <a:latin typeface="Calibri Light"/>
                <a:ea typeface="+mn-ea"/>
                <a:cs typeface="+mn-cs"/>
                <a:sym typeface="Bebas Neue" charset="0"/>
              </a:rPr>
              <a:t>Bilibili</a:t>
            </a:r>
            <a:endParaRPr kumimoji="0" lang="en-US" sz="2600" b="1" i="0" u="none" strike="noStrike" kern="1200" cap="none" spc="184" normalizeH="0" baseline="0" noProof="0" dirty="0">
              <a:ln>
                <a:noFill/>
              </a:ln>
              <a:solidFill>
                <a:srgbClr val="FFFFFF"/>
              </a:solidFill>
              <a:effectLst/>
              <a:uLnTx/>
              <a:uFillTx/>
              <a:latin typeface="Calibri Light"/>
              <a:ea typeface="+mn-ea"/>
              <a:cs typeface="+mn-cs"/>
              <a:sym typeface="Bebas Neue" charset="0"/>
            </a:endParaRP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600" b="1" i="0" u="none" strike="noStrike" kern="1200" cap="none" spc="184" normalizeH="0" baseline="0" noProof="0" dirty="0">
                <a:ln>
                  <a:noFill/>
                </a:ln>
                <a:solidFill>
                  <a:srgbClr val="FFFFFF"/>
                </a:solidFill>
                <a:effectLst/>
                <a:uLnTx/>
                <a:uFillTx/>
                <a:latin typeface="Calibri Light"/>
                <a:ea typeface="+mn-ea"/>
                <a:cs typeface="+mn-cs"/>
                <a:sym typeface="Bebas Neue" charset="0"/>
              </a:rPr>
              <a:t>Comments</a:t>
            </a:r>
          </a:p>
        </p:txBody>
      </p:sp>
      <p:sp>
        <p:nvSpPr>
          <p:cNvPr id="4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169" y="356182"/>
            <a:ext cx="6000442" cy="42069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图片 2" descr="文本&#10;&#10;描述已自动生成">
            <a:extLst>
              <a:ext uri="{FF2B5EF4-FFF2-40B4-BE49-F238E27FC236}">
                <a16:creationId xmlns:a16="http://schemas.microsoft.com/office/drawing/2014/main" id="{F9ED9B4E-8AEA-5E45-92CD-1B5DE2FF08FE}"/>
              </a:ext>
            </a:extLst>
          </p:cNvPr>
          <p:cNvPicPr>
            <a:picLocks noChangeAspect="1"/>
          </p:cNvPicPr>
          <p:nvPr/>
        </p:nvPicPr>
        <p:blipFill rotWithShape="1">
          <a:blip r:embed="rId3">
            <a:extLst>
              <a:ext uri="{28A0092B-C50C-407E-A947-70E740481C1C}">
                <a14:useLocalDpi xmlns:a14="http://schemas.microsoft.com/office/drawing/2010/main" val="0"/>
              </a:ext>
            </a:extLst>
          </a:blip>
          <a:srcRect t="5534" r="1" b="1"/>
          <a:stretch/>
        </p:blipFill>
        <p:spPr>
          <a:xfrm>
            <a:off x="720620" y="692721"/>
            <a:ext cx="5287540" cy="3533902"/>
          </a:xfrm>
          <a:prstGeom prst="rect">
            <a:avLst/>
          </a:prstGeom>
          <a:effectLst/>
        </p:spPr>
      </p:pic>
    </p:spTree>
    <p:extLst>
      <p:ext uri="{BB962C8B-B14F-4D97-AF65-F5344CB8AC3E}">
        <p14:creationId xmlns:p14="http://schemas.microsoft.com/office/powerpoint/2010/main" val="2849791783"/>
      </p:ext>
    </p:extLst>
  </p:cSld>
  <p:clrMapOvr>
    <a:masterClrMapping/>
  </p:clrMapOvr>
  <p:transition spd="slow" advTm="2630">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lowchart: Document 4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069" y="0"/>
            <a:ext cx="2397533" cy="2499155"/>
          </a:xfrm>
          <a:prstGeom prst="flowChartDocument">
            <a:avLst/>
          </a:prstGeom>
          <a:solidFill>
            <a:srgbClr val="716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56"/>
          <p:cNvSpPr/>
          <p:nvPr/>
        </p:nvSpPr>
        <p:spPr bwMode="auto">
          <a:xfrm>
            <a:off x="618718" y="125796"/>
            <a:ext cx="2096483" cy="1742684"/>
          </a:xfrm>
          <a:prstGeom prst="rect">
            <a:avLst/>
          </a:prstGeom>
        </p:spPr>
        <p:txBody>
          <a:bodyPr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300" b="1" i="0" u="none" strike="noStrike" kern="1200" cap="none" spc="184" normalizeH="0" baseline="0" noProof="0">
                <a:ln>
                  <a:noFill/>
                </a:ln>
                <a:solidFill>
                  <a:srgbClr val="FFFFFF"/>
                </a:solidFill>
                <a:effectLst/>
                <a:uLnTx/>
                <a:uFillTx/>
                <a:latin typeface="Calibri Light"/>
                <a:ea typeface="+mn-ea"/>
                <a:cs typeface="+mn-cs"/>
                <a:sym typeface="Bebas Neue" charset="0"/>
              </a:rPr>
              <a:t>Weibo</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300" b="1" i="0" u="none" strike="noStrike" kern="1200" cap="none" spc="184" normalizeH="0" baseline="0" noProof="0">
                <a:ln>
                  <a:noFill/>
                </a:ln>
                <a:solidFill>
                  <a:srgbClr val="FFFFFF"/>
                </a:solidFill>
                <a:effectLst/>
                <a:uLnTx/>
                <a:uFillTx/>
                <a:latin typeface="Calibri Light"/>
                <a:ea typeface="+mn-ea"/>
                <a:cs typeface="+mn-cs"/>
                <a:sym typeface="Bebas Neue" charset="0"/>
              </a:rPr>
              <a:t>Comments</a:t>
            </a:r>
          </a:p>
        </p:txBody>
      </p:sp>
      <p:pic>
        <p:nvPicPr>
          <p:cNvPr id="3" name="图片 2" descr="文本&#10;&#10;描述已自动生成">
            <a:extLst>
              <a:ext uri="{FF2B5EF4-FFF2-40B4-BE49-F238E27FC236}">
                <a16:creationId xmlns:a16="http://schemas.microsoft.com/office/drawing/2014/main" id="{B01C1B5F-0DF7-D34D-AE5B-3855D0BEE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090" y="744288"/>
            <a:ext cx="5423592" cy="3552453"/>
          </a:xfrm>
          <a:prstGeom prst="rect">
            <a:avLst/>
          </a:prstGeom>
        </p:spPr>
      </p:pic>
    </p:spTree>
    <p:extLst>
      <p:ext uri="{BB962C8B-B14F-4D97-AF65-F5344CB8AC3E}">
        <p14:creationId xmlns:p14="http://schemas.microsoft.com/office/powerpoint/2010/main" val="3147145330"/>
      </p:ext>
    </p:extLst>
  </p:cSld>
  <p:clrMapOvr>
    <a:masterClrMapping/>
  </p:clrMapOvr>
  <p:transition spd="slow" advTm="2630">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9537" cy="5040312"/>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106" y="352821"/>
            <a:ext cx="8295324" cy="4334669"/>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图片 6" descr="文本&#10;&#10;描述已自动生成">
            <a:extLst>
              <a:ext uri="{FF2B5EF4-FFF2-40B4-BE49-F238E27FC236}">
                <a16:creationId xmlns:a16="http://schemas.microsoft.com/office/drawing/2014/main" id="{42F40EA4-887E-354D-A2EF-8570A7A6A8C4}"/>
              </a:ext>
            </a:extLst>
          </p:cNvPr>
          <p:cNvPicPr>
            <a:picLocks noChangeAspect="1"/>
          </p:cNvPicPr>
          <p:nvPr/>
        </p:nvPicPr>
        <p:blipFill rotWithShape="1">
          <a:blip r:embed="rId3">
            <a:extLst>
              <a:ext uri="{28A0092B-C50C-407E-A947-70E740481C1C}">
                <a14:useLocalDpi xmlns:a14="http://schemas.microsoft.com/office/drawing/2010/main" val="0"/>
              </a:ext>
            </a:extLst>
          </a:blip>
          <a:srcRect l="5510" r="16345" b="1"/>
          <a:stretch/>
        </p:blipFill>
        <p:spPr>
          <a:xfrm>
            <a:off x="474975" y="550896"/>
            <a:ext cx="3908300" cy="3938517"/>
          </a:xfrm>
          <a:prstGeom prst="rect">
            <a:avLst/>
          </a:prstGeom>
        </p:spPr>
      </p:pic>
      <p:cxnSp>
        <p:nvCxnSpPr>
          <p:cNvPr id="25" name="Straight Connector 2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87927" y="840052"/>
            <a:ext cx="0" cy="3360208"/>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图片 4" descr="表格&#10;&#10;描述已自动生成">
            <a:extLst>
              <a:ext uri="{FF2B5EF4-FFF2-40B4-BE49-F238E27FC236}">
                <a16:creationId xmlns:a16="http://schemas.microsoft.com/office/drawing/2014/main" id="{7FB2796F-D71B-F64D-80C0-34D9BAAE68FE}"/>
              </a:ext>
            </a:extLst>
          </p:cNvPr>
          <p:cNvPicPr>
            <a:picLocks noChangeAspect="1"/>
          </p:cNvPicPr>
          <p:nvPr/>
        </p:nvPicPr>
        <p:blipFill rotWithShape="1">
          <a:blip r:embed="rId4">
            <a:extLst>
              <a:ext uri="{28A0092B-C50C-407E-A947-70E740481C1C}">
                <a14:useLocalDpi xmlns:a14="http://schemas.microsoft.com/office/drawing/2010/main" val="0"/>
              </a:ext>
            </a:extLst>
          </a:blip>
          <a:srcRect r="21694" b="4"/>
          <a:stretch/>
        </p:blipFill>
        <p:spPr>
          <a:xfrm>
            <a:off x="4616261" y="548767"/>
            <a:ext cx="3908299" cy="3942778"/>
          </a:xfrm>
          <a:prstGeom prst="rect">
            <a:avLst/>
          </a:prstGeom>
        </p:spPr>
      </p:pic>
    </p:spTree>
    <p:extLst>
      <p:ext uri="{BB962C8B-B14F-4D97-AF65-F5344CB8AC3E}">
        <p14:creationId xmlns:p14="http://schemas.microsoft.com/office/powerpoint/2010/main" val="1143266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2BC3A321-F5C6-8745-9EC5-A25981287957}"/>
              </a:ext>
            </a:extLst>
          </p:cNvPr>
          <p:cNvSpPr/>
          <p:nvPr/>
        </p:nvSpPr>
        <p:spPr>
          <a:xfrm>
            <a:off x="2073" y="-1"/>
            <a:ext cx="1844144" cy="504031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975"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1" name="文本框 10">
            <a:extLst>
              <a:ext uri="{FF2B5EF4-FFF2-40B4-BE49-F238E27FC236}">
                <a16:creationId xmlns:a16="http://schemas.microsoft.com/office/drawing/2014/main" id="{E4E695D4-3F2A-1947-BD2A-CE9EFA543C9B}"/>
              </a:ext>
            </a:extLst>
          </p:cNvPr>
          <p:cNvSpPr txBox="1"/>
          <p:nvPr/>
        </p:nvSpPr>
        <p:spPr>
          <a:xfrm>
            <a:off x="514246" y="270325"/>
            <a:ext cx="997757"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rPr>
              <a:t>词频统计</a:t>
            </a:r>
            <a:endParaRPr kumimoji="1" lang="en-US" altLang="zh-CN"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40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endParaRPr>
          </a:p>
        </p:txBody>
      </p:sp>
      <p:cxnSp>
        <p:nvCxnSpPr>
          <p:cNvPr id="12" name="Straight Connector 725">
            <a:extLst>
              <a:ext uri="{FF2B5EF4-FFF2-40B4-BE49-F238E27FC236}">
                <a16:creationId xmlns:a16="http://schemas.microsoft.com/office/drawing/2014/main" id="{AC04C130-61B1-8B4B-8F20-6D50D98697EC}"/>
              </a:ext>
            </a:extLst>
          </p:cNvPr>
          <p:cNvCxnSpPr>
            <a:cxnSpLocks/>
          </p:cNvCxnSpPr>
          <p:nvPr/>
        </p:nvCxnSpPr>
        <p:spPr>
          <a:xfrm flipV="1">
            <a:off x="1197453" y="397123"/>
            <a:ext cx="0" cy="242774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F998E39-7A29-B240-B177-DA70E84E873A}"/>
              </a:ext>
            </a:extLst>
          </p:cNvPr>
          <p:cNvPicPr>
            <a:picLocks noChangeAspect="1"/>
          </p:cNvPicPr>
          <p:nvPr/>
        </p:nvPicPr>
        <p:blipFill rotWithShape="1">
          <a:blip r:embed="rId3">
            <a:extLst>
              <a:ext uri="{28A0092B-C50C-407E-A947-70E740481C1C}">
                <a14:useLocalDpi xmlns:a14="http://schemas.microsoft.com/office/drawing/2010/main" val="0"/>
              </a:ext>
            </a:extLst>
          </a:blip>
          <a:srcRect l="11386" t="23225" r="9612" b="23462"/>
          <a:stretch/>
        </p:blipFill>
        <p:spPr>
          <a:xfrm>
            <a:off x="2195210" y="246092"/>
            <a:ext cx="6667769" cy="4548127"/>
          </a:xfrm>
          <a:prstGeom prst="rect">
            <a:avLst/>
          </a:prstGeom>
        </p:spPr>
      </p:pic>
      <p:pic>
        <p:nvPicPr>
          <p:cNvPr id="6" name="图片 5" descr="文本&#10;&#10;描述已自动生成">
            <a:extLst>
              <a:ext uri="{FF2B5EF4-FFF2-40B4-BE49-F238E27FC236}">
                <a16:creationId xmlns:a16="http://schemas.microsoft.com/office/drawing/2014/main" id="{9E15B88F-FA89-7B4A-ADDB-72162E776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357" y="651124"/>
            <a:ext cx="4606728" cy="2813436"/>
          </a:xfrm>
          <a:prstGeom prst="rect">
            <a:avLst/>
          </a:prstGeom>
        </p:spPr>
      </p:pic>
    </p:spTree>
    <p:extLst>
      <p:ext uri="{BB962C8B-B14F-4D97-AF65-F5344CB8AC3E}">
        <p14:creationId xmlns:p14="http://schemas.microsoft.com/office/powerpoint/2010/main" val="22588790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CF2E056-0EBD-F242-896C-E726C67DEA4E}"/>
              </a:ext>
            </a:extLst>
          </p:cNvPr>
          <p:cNvPicPr>
            <a:picLocks noChangeAspect="1"/>
          </p:cNvPicPr>
          <p:nvPr/>
        </p:nvPicPr>
        <p:blipFill rotWithShape="1">
          <a:blip r:embed="rId4"/>
          <a:srcRect r="26879" b="64268"/>
          <a:stretch/>
        </p:blipFill>
        <p:spPr>
          <a:xfrm rot="710280">
            <a:off x="5612160" y="4285014"/>
            <a:ext cx="3391366" cy="1137999"/>
          </a:xfrm>
          <a:prstGeom prst="rect">
            <a:avLst/>
          </a:prstGeom>
        </p:spPr>
      </p:pic>
      <p:sp>
        <p:nvSpPr>
          <p:cNvPr id="2" name="矩形 1">
            <a:extLst>
              <a:ext uri="{FF2B5EF4-FFF2-40B4-BE49-F238E27FC236}">
                <a16:creationId xmlns:a16="http://schemas.microsoft.com/office/drawing/2014/main" id="{EE78C4A3-2884-4C79-A663-93C0EA35EA8F}"/>
              </a:ext>
            </a:extLst>
          </p:cNvPr>
          <p:cNvSpPr/>
          <p:nvPr/>
        </p:nvSpPr>
        <p:spPr>
          <a:xfrm rot="3226385">
            <a:off x="5007726" y="-1790303"/>
            <a:ext cx="2340178" cy="234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4" name="平行四边形 3">
            <a:extLst>
              <a:ext uri="{FF2B5EF4-FFF2-40B4-BE49-F238E27FC236}">
                <a16:creationId xmlns:a16="http://schemas.microsoft.com/office/drawing/2014/main" id="{422CDFAB-3260-4C41-8680-36477AC9AE86}"/>
              </a:ext>
            </a:extLst>
          </p:cNvPr>
          <p:cNvSpPr/>
          <p:nvPr/>
        </p:nvSpPr>
        <p:spPr>
          <a:xfrm>
            <a:off x="-727222" y="-77088"/>
            <a:ext cx="1788455" cy="858103"/>
          </a:xfrm>
          <a:prstGeom prst="parallelogram">
            <a:avLst>
              <a:gd name="adj" fmla="val 1396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5" name="文本框 4">
            <a:extLst>
              <a:ext uri="{FF2B5EF4-FFF2-40B4-BE49-F238E27FC236}">
                <a16:creationId xmlns:a16="http://schemas.microsoft.com/office/drawing/2014/main" id="{467A664C-29AC-4234-A3E8-D87C4E977517}"/>
              </a:ext>
            </a:extLst>
          </p:cNvPr>
          <p:cNvSpPr txBox="1"/>
          <p:nvPr/>
        </p:nvSpPr>
        <p:spPr>
          <a:xfrm>
            <a:off x="519437" y="692998"/>
            <a:ext cx="3724267" cy="454292"/>
          </a:xfrm>
          <a:prstGeom prst="rect">
            <a:avLst/>
          </a:prstGeom>
          <a:noFill/>
        </p:spPr>
        <p:txBody>
          <a:bodyPr wrap="square" rtlCol="0">
            <a:spAutoFit/>
          </a:bodyPr>
          <a:lstStyle/>
          <a:p>
            <a:r>
              <a:rPr lang="zh-CN" altLang="en-US" sz="2352" b="1" dirty="0">
                <a:solidFill>
                  <a:srgbClr val="567F7C"/>
                </a:solidFill>
                <a:latin typeface="微软雅黑" panose="020B0503020204020204" pitchFamily="34" charset="-122"/>
                <a:ea typeface="微软雅黑" panose="020B0503020204020204" pitchFamily="34" charset="-122"/>
              </a:rPr>
              <a:t>数据分析及模型训练</a:t>
            </a:r>
          </a:p>
        </p:txBody>
      </p:sp>
      <p:sp>
        <p:nvSpPr>
          <p:cNvPr id="6" name="矩形 5">
            <a:extLst>
              <a:ext uri="{FF2B5EF4-FFF2-40B4-BE49-F238E27FC236}">
                <a16:creationId xmlns:a16="http://schemas.microsoft.com/office/drawing/2014/main" id="{BF0CC271-2C18-46BB-B0F7-E7117B5975B1}"/>
              </a:ext>
            </a:extLst>
          </p:cNvPr>
          <p:cNvSpPr/>
          <p:nvPr/>
        </p:nvSpPr>
        <p:spPr>
          <a:xfrm rot="3226385">
            <a:off x="3842753" y="-550340"/>
            <a:ext cx="914938" cy="91493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7" name="矩形 6">
            <a:extLst>
              <a:ext uri="{FF2B5EF4-FFF2-40B4-BE49-F238E27FC236}">
                <a16:creationId xmlns:a16="http://schemas.microsoft.com/office/drawing/2014/main" id="{D39EAC97-AA64-4408-9FEB-F9EA2EB8234B}"/>
              </a:ext>
            </a:extLst>
          </p:cNvPr>
          <p:cNvSpPr/>
          <p:nvPr/>
        </p:nvSpPr>
        <p:spPr>
          <a:xfrm rot="3814835">
            <a:off x="-276020" y="2263503"/>
            <a:ext cx="2646252" cy="2767225"/>
          </a:xfrm>
          <a:prstGeom prst="rect">
            <a:avLst/>
          </a:prstGeom>
          <a:solidFill>
            <a:srgbClr val="567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 name="文本框 8">
            <a:extLst>
              <a:ext uri="{FF2B5EF4-FFF2-40B4-BE49-F238E27FC236}">
                <a16:creationId xmlns:a16="http://schemas.microsoft.com/office/drawing/2014/main" id="{0457E0FA-E15B-4670-9421-2B3936FA5F54}"/>
              </a:ext>
            </a:extLst>
          </p:cNvPr>
          <p:cNvSpPr txBox="1"/>
          <p:nvPr/>
        </p:nvSpPr>
        <p:spPr>
          <a:xfrm>
            <a:off x="2947382" y="1835577"/>
            <a:ext cx="5761611" cy="2400850"/>
          </a:xfrm>
          <a:prstGeom prst="rect">
            <a:avLst/>
          </a:prstGeom>
          <a:noFill/>
        </p:spPr>
        <p:txBody>
          <a:bodyPr wrap="square" rtlCol="0">
            <a:spAutoFit/>
          </a:bodyPr>
          <a:lstStyle/>
          <a:p>
            <a:pPr algn="just">
              <a:lnSpc>
                <a:spcPct val="120000"/>
              </a:lnSpc>
            </a:pPr>
            <a:r>
              <a:rPr lang="en-US" altLang="zh-CN" sz="1400" dirty="0">
                <a:solidFill>
                  <a:schemeClr val="bg1">
                    <a:lumMod val="50000"/>
                  </a:schemeClr>
                </a:solidFill>
                <a:ea typeface="微软雅黑" panose="020B0503020204020204" pitchFamily="34" charset="-122"/>
              </a:rPr>
              <a:t>	</a:t>
            </a:r>
            <a:r>
              <a:rPr lang="zh-CN" altLang="en-US" sz="1400" dirty="0">
                <a:solidFill>
                  <a:schemeClr val="bg1">
                    <a:lumMod val="50000"/>
                  </a:schemeClr>
                </a:solidFill>
                <a:ea typeface="微软雅黑" panose="020B0503020204020204" pitchFamily="34" charset="-122"/>
              </a:rPr>
              <a:t>文本情感分析是指用自然语言处理（</a:t>
            </a:r>
            <a:r>
              <a:rPr lang="en" altLang="zh-CN" sz="1400" dirty="0">
                <a:solidFill>
                  <a:schemeClr val="bg1">
                    <a:lumMod val="50000"/>
                  </a:schemeClr>
                </a:solidFill>
                <a:ea typeface="微软雅黑" panose="020B0503020204020204" pitchFamily="34" charset="-122"/>
              </a:rPr>
              <a:t>NLP</a:t>
            </a:r>
            <a:r>
              <a:rPr lang="zh-CN" altLang="en" sz="1400" dirty="0">
                <a:solidFill>
                  <a:schemeClr val="bg1">
                    <a:lumMod val="50000"/>
                  </a:schemeClr>
                </a:solidFill>
                <a:ea typeface="微软雅黑" panose="020B0503020204020204" pitchFamily="34" charset="-122"/>
              </a:rPr>
              <a:t>）、</a:t>
            </a:r>
            <a:r>
              <a:rPr lang="zh-CN" altLang="en-US" sz="1400" dirty="0">
                <a:solidFill>
                  <a:schemeClr val="bg1">
                    <a:lumMod val="50000"/>
                  </a:schemeClr>
                </a:solidFill>
                <a:ea typeface="微软雅黑" panose="020B0503020204020204" pitchFamily="34" charset="-122"/>
              </a:rPr>
              <a:t>文本挖掘以及计算机语言学等方法对带有情感色彩的主观性文本进行分析、处理、归纳和推理的过程。</a:t>
            </a:r>
            <a:endParaRPr lang="en-US" altLang="zh-CN" sz="1400" dirty="0">
              <a:solidFill>
                <a:schemeClr val="bg1">
                  <a:lumMod val="50000"/>
                </a:schemeClr>
              </a:solidFill>
              <a:ea typeface="微软雅黑" panose="020B0503020204020204" pitchFamily="34" charset="-122"/>
            </a:endParaRPr>
          </a:p>
          <a:p>
            <a:pPr algn="just">
              <a:lnSpc>
                <a:spcPct val="120000"/>
              </a:lnSpc>
            </a:pPr>
            <a:r>
              <a:rPr lang="en-US" altLang="zh-CN" sz="1400" dirty="0">
                <a:solidFill>
                  <a:schemeClr val="bg1">
                    <a:lumMod val="50000"/>
                  </a:schemeClr>
                </a:solidFill>
                <a:ea typeface="微软雅黑" panose="020B0503020204020204" pitchFamily="34" charset="-122"/>
              </a:rPr>
              <a:t>	</a:t>
            </a:r>
            <a:r>
              <a:rPr lang="zh-CN" altLang="en-US" sz="1400" dirty="0">
                <a:solidFill>
                  <a:schemeClr val="bg1">
                    <a:lumMod val="50000"/>
                  </a:schemeClr>
                </a:solidFill>
                <a:ea typeface="微软雅黑" panose="020B0503020204020204" pitchFamily="34" charset="-122"/>
              </a:rPr>
              <a:t>我们在本次作业中做的是</a:t>
            </a:r>
            <a:r>
              <a:rPr lang="zh-CN" altLang="en-US" sz="1400" b="1" dirty="0">
                <a:solidFill>
                  <a:schemeClr val="bg1">
                    <a:lumMod val="50000"/>
                  </a:schemeClr>
                </a:solidFill>
                <a:ea typeface="微软雅黑" panose="020B0503020204020204" pitchFamily="34" charset="-122"/>
              </a:rPr>
              <a:t>基于机器学习的情感分析</a:t>
            </a:r>
            <a:r>
              <a:rPr lang="zh-CN" altLang="en-US" sz="1400" dirty="0">
                <a:solidFill>
                  <a:schemeClr val="bg1">
                    <a:lumMod val="50000"/>
                  </a:schemeClr>
                </a:solidFill>
                <a:ea typeface="微软雅黑" panose="020B0503020204020204" pitchFamily="34" charset="-122"/>
              </a:rPr>
              <a:t>，我们将情感分析视为一个二分类的问题，采用机器学习的方法识别。先将文本分词后，选择特征词后转化为词向量，进而将文本矩阵化，利用朴素贝叶斯（</a:t>
            </a:r>
            <a:r>
              <a:rPr lang="en-US" altLang="zh-CN" sz="1400" dirty="0">
                <a:solidFill>
                  <a:schemeClr val="bg1">
                    <a:lumMod val="50000"/>
                  </a:schemeClr>
                </a:solidFill>
                <a:ea typeface="微软雅黑" panose="020B0503020204020204" pitchFamily="34" charset="-122"/>
              </a:rPr>
              <a:t>Naive Bayes</a:t>
            </a:r>
            <a:r>
              <a:rPr lang="zh-CN" altLang="en-US" sz="1400" dirty="0">
                <a:solidFill>
                  <a:schemeClr val="bg1">
                    <a:lumMod val="50000"/>
                  </a:schemeClr>
                </a:solidFill>
                <a:ea typeface="微软雅黑" panose="020B0503020204020204" pitchFamily="34" charset="-122"/>
              </a:rPr>
              <a:t>），支持向量机（</a:t>
            </a:r>
            <a:r>
              <a:rPr lang="en-US" altLang="zh-CN" sz="1400" dirty="0">
                <a:solidFill>
                  <a:schemeClr val="bg1">
                    <a:lumMod val="50000"/>
                  </a:schemeClr>
                </a:solidFill>
                <a:ea typeface="微软雅黑" panose="020B0503020204020204" pitchFamily="34" charset="-122"/>
              </a:rPr>
              <a:t>SVM</a:t>
            </a:r>
            <a:r>
              <a:rPr lang="zh-CN" altLang="en-US" sz="1400" dirty="0">
                <a:solidFill>
                  <a:schemeClr val="bg1">
                    <a:lumMod val="50000"/>
                  </a:schemeClr>
                </a:solidFill>
                <a:ea typeface="微软雅黑" panose="020B0503020204020204" pitchFamily="34" charset="-122"/>
              </a:rPr>
              <a:t>）等算法进行分类。最终训练得到一个基于机器学习的分类器模型，而模型的分类效果取决于训练文本的选择以及正确的情感标注。</a:t>
            </a:r>
            <a:endParaRPr lang="en-US" altLang="zh-CN" sz="1400" dirty="0">
              <a:solidFill>
                <a:schemeClr val="bg1">
                  <a:lumMod val="50000"/>
                </a:schemeClr>
              </a:solidFill>
              <a:ea typeface="微软雅黑" panose="020B0503020204020204" pitchFamily="34" charset="-122"/>
            </a:endParaRPr>
          </a:p>
        </p:txBody>
      </p:sp>
      <p:sp>
        <p:nvSpPr>
          <p:cNvPr id="11" name="矩形 10">
            <a:extLst>
              <a:ext uri="{FF2B5EF4-FFF2-40B4-BE49-F238E27FC236}">
                <a16:creationId xmlns:a16="http://schemas.microsoft.com/office/drawing/2014/main" id="{A9D3A780-E1CC-4795-BBB2-6F01371FA056}"/>
              </a:ext>
            </a:extLst>
          </p:cNvPr>
          <p:cNvSpPr/>
          <p:nvPr/>
        </p:nvSpPr>
        <p:spPr>
          <a:xfrm rot="3226385">
            <a:off x="4620536" y="263604"/>
            <a:ext cx="657698" cy="657698"/>
          </a:xfrm>
          <a:prstGeom prst="rect">
            <a:avLst/>
          </a:prstGeom>
          <a:solidFill>
            <a:schemeClr val="tx1">
              <a:lumMod val="65000"/>
              <a:lumOff val="3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2" name="矩形 11">
            <a:extLst>
              <a:ext uri="{FF2B5EF4-FFF2-40B4-BE49-F238E27FC236}">
                <a16:creationId xmlns:a16="http://schemas.microsoft.com/office/drawing/2014/main" id="{CD6E85DF-A79B-4942-A444-B1F5E2D86C16}"/>
              </a:ext>
            </a:extLst>
          </p:cNvPr>
          <p:cNvSpPr/>
          <p:nvPr/>
        </p:nvSpPr>
        <p:spPr>
          <a:xfrm rot="3226385">
            <a:off x="3236558" y="-14636"/>
            <a:ext cx="362403" cy="362403"/>
          </a:xfrm>
          <a:prstGeom prst="rect">
            <a:avLst/>
          </a:prstGeom>
          <a:solidFill>
            <a:schemeClr val="tx1">
              <a:lumMod val="65000"/>
              <a:lumOff val="3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3" name="矩形 12">
            <a:extLst>
              <a:ext uri="{FF2B5EF4-FFF2-40B4-BE49-F238E27FC236}">
                <a16:creationId xmlns:a16="http://schemas.microsoft.com/office/drawing/2014/main" id="{F9171DF3-51B6-4FA4-A4C0-A85FCD9FD857}"/>
              </a:ext>
            </a:extLst>
          </p:cNvPr>
          <p:cNvSpPr/>
          <p:nvPr/>
        </p:nvSpPr>
        <p:spPr>
          <a:xfrm rot="3226385">
            <a:off x="4954469" y="1224832"/>
            <a:ext cx="238348" cy="238348"/>
          </a:xfrm>
          <a:prstGeom prst="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4" name="矩形 13">
            <a:extLst>
              <a:ext uri="{FF2B5EF4-FFF2-40B4-BE49-F238E27FC236}">
                <a16:creationId xmlns:a16="http://schemas.microsoft.com/office/drawing/2014/main" id="{8DAC22A2-66A0-4689-9F2C-9CDE64904B5F}"/>
              </a:ext>
            </a:extLst>
          </p:cNvPr>
          <p:cNvSpPr/>
          <p:nvPr/>
        </p:nvSpPr>
        <p:spPr>
          <a:xfrm rot="3226385">
            <a:off x="2540142" y="134085"/>
            <a:ext cx="238348" cy="238348"/>
          </a:xfrm>
          <a:prstGeom prst="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pic>
        <p:nvPicPr>
          <p:cNvPr id="17" name="图片 16">
            <a:extLst>
              <a:ext uri="{FF2B5EF4-FFF2-40B4-BE49-F238E27FC236}">
                <a16:creationId xmlns:a16="http://schemas.microsoft.com/office/drawing/2014/main" id="{4405FB63-5031-C74C-B57B-15BA428C9B1E}"/>
              </a:ext>
            </a:extLst>
          </p:cNvPr>
          <p:cNvPicPr>
            <a:picLocks noChangeAspect="1"/>
          </p:cNvPicPr>
          <p:nvPr/>
        </p:nvPicPr>
        <p:blipFill rotWithShape="1">
          <a:blip r:embed="rId4"/>
          <a:srcRect l="35427"/>
          <a:stretch/>
        </p:blipFill>
        <p:spPr>
          <a:xfrm rot="20014914">
            <a:off x="-722189" y="1757190"/>
            <a:ext cx="2830149" cy="3184806"/>
          </a:xfrm>
          <a:prstGeom prst="rect">
            <a:avLst/>
          </a:prstGeom>
        </p:spPr>
      </p:pic>
      <p:pic>
        <p:nvPicPr>
          <p:cNvPr id="18" name="图片 17">
            <a:extLst>
              <a:ext uri="{FF2B5EF4-FFF2-40B4-BE49-F238E27FC236}">
                <a16:creationId xmlns:a16="http://schemas.microsoft.com/office/drawing/2014/main" id="{2FE95D17-5246-6742-9762-EB095E7811F3}"/>
              </a:ext>
            </a:extLst>
          </p:cNvPr>
          <p:cNvPicPr>
            <a:picLocks noChangeAspect="1"/>
          </p:cNvPicPr>
          <p:nvPr/>
        </p:nvPicPr>
        <p:blipFill rotWithShape="1">
          <a:blip r:embed="rId4"/>
          <a:srcRect t="20705" r="40387"/>
          <a:stretch/>
        </p:blipFill>
        <p:spPr>
          <a:xfrm rot="19487790">
            <a:off x="5841278" y="-1451463"/>
            <a:ext cx="2702025" cy="2467965"/>
          </a:xfrm>
          <a:prstGeom prst="rect">
            <a:avLst/>
          </a:prstGeom>
        </p:spPr>
      </p:pic>
    </p:spTree>
    <p:custDataLst>
      <p:tags r:id="rId1"/>
    </p:custDataLst>
    <p:extLst>
      <p:ext uri="{BB962C8B-B14F-4D97-AF65-F5344CB8AC3E}">
        <p14:creationId xmlns:p14="http://schemas.microsoft.com/office/powerpoint/2010/main" val="1907986077"/>
      </p:ext>
    </p:extLst>
  </p:cSld>
  <p:clrMapOvr>
    <a:masterClrMapping/>
  </p:clrMapOvr>
  <p:transition spd="slow" advTm="336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00"/>
                                        <p:tgtEl>
                                          <p:spTgt spid="9"/>
                                        </p:tgtEl>
                                      </p:cBhvr>
                                    </p:animEffect>
                                    <p:anim calcmode="lin" valueType="num">
                                      <p:cBhvr>
                                        <p:cTn id="15" dur="700" fill="hold"/>
                                        <p:tgtEl>
                                          <p:spTgt spid="9"/>
                                        </p:tgtEl>
                                        <p:attrNameLst>
                                          <p:attrName>ppt_x</p:attrName>
                                        </p:attrNameLst>
                                      </p:cBhvr>
                                      <p:tavLst>
                                        <p:tav tm="0">
                                          <p:val>
                                            <p:strVal val="#ppt_x"/>
                                          </p:val>
                                        </p:tav>
                                        <p:tav tm="100000">
                                          <p:val>
                                            <p:strVal val="#ppt_x"/>
                                          </p:val>
                                        </p:tav>
                                      </p:tavLst>
                                    </p:anim>
                                    <p:anim calcmode="lin" valueType="num">
                                      <p:cBhvr>
                                        <p:cTn id="16" dur="7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10"/>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1534</TotalTime>
  <Words>2835</Words>
  <Application>Microsoft Macintosh PowerPoint</Application>
  <PresentationFormat>自定义</PresentationFormat>
  <Paragraphs>218</Paragraphs>
  <Slides>21</Slides>
  <Notes>15</Notes>
  <HiddenSlides>0</HiddenSlides>
  <MMClips>1</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21</vt:i4>
      </vt:variant>
    </vt:vector>
  </HeadingPairs>
  <TitlesOfParts>
    <vt:vector size="42" baseType="lpstr">
      <vt:lpstr>等线</vt:lpstr>
      <vt:lpstr>华文彩云</vt:lpstr>
      <vt:lpstr>华文细黑</vt:lpstr>
      <vt:lpstr>STZhongsong</vt:lpstr>
      <vt:lpstr>微软雅黑</vt:lpstr>
      <vt:lpstr>幼圆</vt:lpstr>
      <vt:lpstr>AXIS Std M</vt:lpstr>
      <vt:lpstr>FangSong</vt:lpstr>
      <vt:lpstr>Montserrat Light</vt:lpstr>
      <vt:lpstr>Montserrat Semi</vt:lpstr>
      <vt:lpstr>Poppins Light</vt:lpstr>
      <vt:lpstr>Poppins SemiBold</vt:lpstr>
      <vt:lpstr>Arial</vt:lpstr>
      <vt:lpstr>Calibri</vt:lpstr>
      <vt:lpstr>Calibri Light</vt:lpstr>
      <vt:lpstr>Edwardian Script ITC</vt:lpstr>
      <vt:lpstr>Gill Sans</vt:lpstr>
      <vt:lpstr>Zapfino</vt:lpstr>
      <vt:lpstr>Office 主题​​</vt:lpstr>
      <vt:lpstr>1_Office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SVM实验代码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ok10</dc:title>
  <dc:creator>Little East</dc:creator>
  <cp:lastModifiedBy>1</cp:lastModifiedBy>
  <cp:revision>75</cp:revision>
  <dcterms:created xsi:type="dcterms:W3CDTF">2017-07-28T02:04:45Z</dcterms:created>
  <dcterms:modified xsi:type="dcterms:W3CDTF">2021-01-28T07:33:41Z</dcterms:modified>
</cp:coreProperties>
</file>